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4"/>
  </p:sldMasterIdLst>
  <p:notesMasterIdLst>
    <p:notesMasterId r:id="rId12"/>
  </p:notesMasterIdLst>
  <p:sldIdLst>
    <p:sldId id="256" r:id="rId5"/>
    <p:sldId id="258" r:id="rId6"/>
    <p:sldId id="259" r:id="rId7"/>
    <p:sldId id="260" r:id="rId8"/>
    <p:sldId id="257"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5" d="100"/>
          <a:sy n="75" d="100"/>
        </p:scale>
        <p:origin x="54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1EA247-64FA-4A9C-A3EF-F899F7193FEC}" type="datetimeFigureOut">
              <a:rPr lang="en-GB" smtClean="0"/>
              <a:t>21/11/2024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E266D9-6B7D-4FE3-9FCB-AF133DE892E6}" type="slidenum">
              <a:rPr lang="en-GB" smtClean="0"/>
              <a:t>‹#›</a:t>
            </a:fld>
            <a:endParaRPr lang="en-GB"/>
          </a:p>
        </p:txBody>
      </p:sp>
    </p:spTree>
    <p:extLst>
      <p:ext uri="{BB962C8B-B14F-4D97-AF65-F5344CB8AC3E}">
        <p14:creationId xmlns:p14="http://schemas.microsoft.com/office/powerpoint/2010/main" val="868695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Proper lesson time</a:t>
            </a:r>
          </a:p>
          <a:p>
            <a:r>
              <a:rPr lang="en-GB" dirty="0" smtClean="0"/>
              <a:t>More open discussions</a:t>
            </a:r>
          </a:p>
          <a:p>
            <a:r>
              <a:rPr lang="en-GB" dirty="0" smtClean="0"/>
              <a:t>LGBTQ+ discussions</a:t>
            </a:r>
          </a:p>
          <a:p>
            <a:r>
              <a:rPr lang="en-GB" dirty="0" smtClean="0"/>
              <a:t>How</a:t>
            </a:r>
            <a:r>
              <a:rPr lang="en-GB" baseline="0" dirty="0" smtClean="0"/>
              <a:t> to tell if a relationship is healthy</a:t>
            </a:r>
            <a:endParaRPr lang="en-GB" dirty="0"/>
          </a:p>
        </p:txBody>
      </p:sp>
      <p:sp>
        <p:nvSpPr>
          <p:cNvPr id="4" name="Slide Number Placeholder 3"/>
          <p:cNvSpPr>
            <a:spLocks noGrp="1"/>
          </p:cNvSpPr>
          <p:nvPr>
            <p:ph type="sldNum" sz="quarter" idx="10"/>
          </p:nvPr>
        </p:nvSpPr>
        <p:spPr/>
        <p:txBody>
          <a:bodyPr/>
          <a:lstStyle/>
          <a:p>
            <a:fld id="{58BFC350-3338-4F3B-B310-1B7555358D49}" type="slidenum">
              <a:rPr lang="en-GB" smtClean="0"/>
              <a:t>3</a:t>
            </a:fld>
            <a:endParaRPr lang="en-GB"/>
          </a:p>
        </p:txBody>
      </p:sp>
    </p:spTree>
    <p:extLst>
      <p:ext uri="{BB962C8B-B14F-4D97-AF65-F5344CB8AC3E}">
        <p14:creationId xmlns:p14="http://schemas.microsoft.com/office/powerpoint/2010/main" val="29416530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11/21/2024</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11/21/2024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11/21/2024</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11/21/2024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11/21/2024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11/21/2024</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11/21/2024</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11/21/2024</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Relationships and sex education </a:t>
            </a:r>
            <a:endParaRPr lang="en-GB" dirty="0"/>
          </a:p>
        </p:txBody>
      </p:sp>
      <p:sp>
        <p:nvSpPr>
          <p:cNvPr id="3" name="Subtitle 2"/>
          <p:cNvSpPr>
            <a:spLocks noGrp="1"/>
          </p:cNvSpPr>
          <p:nvPr>
            <p:ph type="subTitle" idx="1"/>
          </p:nvPr>
        </p:nvSpPr>
        <p:spPr/>
        <p:txBody>
          <a:bodyPr/>
          <a:lstStyle/>
          <a:p>
            <a:r>
              <a:rPr lang="en-GB" dirty="0" smtClean="0"/>
              <a:t>Parent aware session November 2024</a:t>
            </a:r>
            <a:endParaRPr lang="en-GB" dirty="0"/>
          </a:p>
        </p:txBody>
      </p:sp>
    </p:spTree>
    <p:extLst>
      <p:ext uri="{BB962C8B-B14F-4D97-AF65-F5344CB8AC3E}">
        <p14:creationId xmlns:p14="http://schemas.microsoft.com/office/powerpoint/2010/main" val="4060378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367792"/>
            <a:ext cx="7729728" cy="1188720"/>
          </a:xfrm>
        </p:spPr>
        <p:txBody>
          <a:bodyPr>
            <a:normAutofit/>
          </a:bodyPr>
          <a:lstStyle/>
          <a:p>
            <a:r>
              <a:rPr lang="en-GB" dirty="0" smtClean="0">
                <a:latin typeface="Collins Handwriting" pitchFamily="50" charset="0"/>
              </a:rPr>
              <a:t>RSE – why do we teach it?</a:t>
            </a:r>
            <a:endParaRPr lang="en-GB" dirty="0">
              <a:latin typeface="Collins Handwriting" pitchFamily="50" charset="0"/>
            </a:endParaRPr>
          </a:p>
        </p:txBody>
      </p:sp>
      <p:sp>
        <p:nvSpPr>
          <p:cNvPr id="3" name="Content Placeholder 2"/>
          <p:cNvSpPr>
            <a:spLocks noGrp="1"/>
          </p:cNvSpPr>
          <p:nvPr>
            <p:ph idx="1"/>
          </p:nvPr>
        </p:nvSpPr>
        <p:spPr>
          <a:xfrm>
            <a:off x="605536" y="1914144"/>
            <a:ext cx="10824464" cy="4486656"/>
          </a:xfrm>
        </p:spPr>
        <p:txBody>
          <a:bodyPr>
            <a:noAutofit/>
          </a:bodyPr>
          <a:lstStyle/>
          <a:p>
            <a:pPr marL="0" indent="0">
              <a:buNone/>
            </a:pPr>
            <a:r>
              <a:rPr lang="en-GB" sz="2400" dirty="0" err="1" smtClean="0">
                <a:latin typeface="Collins Handwriting" pitchFamily="50" charset="0"/>
              </a:rPr>
              <a:t>DfE</a:t>
            </a:r>
            <a:r>
              <a:rPr lang="en-GB" sz="2400" dirty="0" smtClean="0">
                <a:latin typeface="Collins Handwriting" pitchFamily="50" charset="0"/>
              </a:rPr>
              <a:t> </a:t>
            </a:r>
          </a:p>
          <a:p>
            <a:r>
              <a:rPr lang="en-GB" sz="2400" dirty="0">
                <a:latin typeface="Collins Handwriting" pitchFamily="50" charset="0"/>
              </a:rPr>
              <a:t>The Relationships Education, RSE, and Health Education (England) Regulations 2019 have made Relationships Education compulsory in all primary schools. Sex education is not compulsory in primary schools and the content set out in this guidance therefore focuses on Relationships </a:t>
            </a:r>
            <a:r>
              <a:rPr lang="en-GB" sz="2400" dirty="0" smtClean="0">
                <a:latin typeface="Collins Handwriting" pitchFamily="50" charset="0"/>
              </a:rPr>
              <a:t>Education</a:t>
            </a:r>
          </a:p>
          <a:p>
            <a:r>
              <a:rPr lang="en-GB" sz="2400" dirty="0" smtClean="0">
                <a:latin typeface="Collins Handwriting" pitchFamily="50" charset="0"/>
              </a:rPr>
              <a:t>RSHE is covered in PSHE, Science curriculum , health education policy</a:t>
            </a:r>
          </a:p>
          <a:p>
            <a:r>
              <a:rPr lang="en-GB" sz="2400" dirty="0" smtClean="0">
                <a:latin typeface="Collins Handwriting" pitchFamily="50" charset="0"/>
              </a:rPr>
              <a:t>The </a:t>
            </a:r>
            <a:r>
              <a:rPr lang="en-GB" sz="2400" dirty="0" err="1" smtClean="0">
                <a:latin typeface="Collins Handwriting" pitchFamily="50" charset="0"/>
              </a:rPr>
              <a:t>CofE</a:t>
            </a:r>
            <a:r>
              <a:rPr lang="en-GB" sz="2400" dirty="0" smtClean="0">
                <a:latin typeface="Collins Handwriting" pitchFamily="50" charset="0"/>
              </a:rPr>
              <a:t> education office supports RSE</a:t>
            </a:r>
          </a:p>
          <a:p>
            <a:r>
              <a:rPr lang="en-GB" sz="2400" dirty="0" smtClean="0">
                <a:latin typeface="Collins Handwriting" pitchFamily="50" charset="0"/>
              </a:rPr>
              <a:t>Young people want it</a:t>
            </a:r>
          </a:p>
          <a:p>
            <a:r>
              <a:rPr lang="en-GB" sz="2400" dirty="0" smtClean="0">
                <a:latin typeface="Collins Handwriting" pitchFamily="50" charset="0"/>
              </a:rPr>
              <a:t>Puberty can start in primary school</a:t>
            </a:r>
            <a:endParaRPr lang="en-GB" sz="2400" dirty="0">
              <a:latin typeface="Collins Handwriting" pitchFamily="50" charset="0"/>
            </a:endParaRPr>
          </a:p>
        </p:txBody>
      </p:sp>
      <p:sp>
        <p:nvSpPr>
          <p:cNvPr id="4" name="Oval 3"/>
          <p:cNvSpPr/>
          <p:nvPr/>
        </p:nvSpPr>
        <p:spPr>
          <a:xfrm>
            <a:off x="1193800" y="2070100"/>
            <a:ext cx="4902200" cy="177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1 in 4 young people receive no RSE education from their parents &amp; carers</a:t>
            </a:r>
            <a:endParaRPr lang="en-GB" sz="2400" dirty="0"/>
          </a:p>
        </p:txBody>
      </p:sp>
      <p:sp>
        <p:nvSpPr>
          <p:cNvPr id="5" name="Oval 4"/>
          <p:cNvSpPr/>
          <p:nvPr/>
        </p:nvSpPr>
        <p:spPr>
          <a:xfrm>
            <a:off x="6985000" y="3606800"/>
            <a:ext cx="4229100" cy="2222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Young people are more likely to practice safe sex and have healthy outcomes</a:t>
            </a:r>
            <a:endParaRPr lang="en-GB" sz="2400" dirty="0"/>
          </a:p>
        </p:txBody>
      </p:sp>
      <p:sp>
        <p:nvSpPr>
          <p:cNvPr id="8" name="Oval 7"/>
          <p:cNvSpPr/>
          <p:nvPr/>
        </p:nvSpPr>
        <p:spPr>
          <a:xfrm>
            <a:off x="7505700" y="1739900"/>
            <a:ext cx="3708400" cy="13716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Less likely to be a victim or perpetrator of sexual violence</a:t>
            </a:r>
            <a:endParaRPr lang="en-GB" dirty="0"/>
          </a:p>
        </p:txBody>
      </p:sp>
      <p:sp>
        <p:nvSpPr>
          <p:cNvPr id="9" name="Oval 8"/>
          <p:cNvSpPr/>
          <p:nvPr/>
        </p:nvSpPr>
        <p:spPr>
          <a:xfrm>
            <a:off x="1193800" y="4546600"/>
            <a:ext cx="3759200" cy="19431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More likely to have consented to first sex and for it happen at an older age</a:t>
            </a:r>
            <a:endParaRPr lang="en-GB" dirty="0"/>
          </a:p>
        </p:txBody>
      </p:sp>
    </p:spTree>
    <p:extLst>
      <p:ext uri="{BB962C8B-B14F-4D97-AF65-F5344CB8AC3E}">
        <p14:creationId xmlns:p14="http://schemas.microsoft.com/office/powerpoint/2010/main" val="2583514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additive="base">
                                        <p:cTn id="49" dur="500" fill="hold"/>
                                        <p:tgtEl>
                                          <p:spTgt spid="8"/>
                                        </p:tgtEl>
                                        <p:attrNameLst>
                                          <p:attrName>ppt_x</p:attrName>
                                        </p:attrNameLst>
                                      </p:cBhvr>
                                      <p:tavLst>
                                        <p:tav tm="0">
                                          <p:val>
                                            <p:strVal val="#ppt_x"/>
                                          </p:val>
                                        </p:tav>
                                        <p:tav tm="100000">
                                          <p:val>
                                            <p:strVal val="#ppt_x"/>
                                          </p:val>
                                        </p:tav>
                                      </p:tavLst>
                                    </p:anim>
                                    <p:anim calcmode="lin" valueType="num">
                                      <p:cBhvr additive="base">
                                        <p:cTn id="5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8"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620" y="203425"/>
            <a:ext cx="4486656" cy="1141497"/>
          </a:xfrm>
        </p:spPr>
        <p:txBody>
          <a:bodyPr/>
          <a:lstStyle/>
          <a:p>
            <a:r>
              <a:rPr lang="en-GB" dirty="0" smtClean="0"/>
              <a:t>What young people said would help…</a:t>
            </a:r>
            <a:endParaRPr lang="en-GB" dirty="0"/>
          </a:p>
        </p:txBody>
      </p:sp>
      <p:pic>
        <p:nvPicPr>
          <p:cNvPr id="5" name="Content Placeholder 4"/>
          <p:cNvPicPr>
            <a:picLocks noGrp="1" noChangeAspect="1"/>
          </p:cNvPicPr>
          <p:nvPr>
            <p:ph idx="1"/>
          </p:nvPr>
        </p:nvPicPr>
        <p:blipFill>
          <a:blip r:embed="rId3"/>
          <a:stretch>
            <a:fillRect/>
          </a:stretch>
        </p:blipFill>
        <p:spPr>
          <a:xfrm>
            <a:off x="6234267" y="419100"/>
            <a:ext cx="5831796" cy="6007100"/>
          </a:xfrm>
          <a:prstGeom prst="rect">
            <a:avLst/>
          </a:prstGeom>
        </p:spPr>
      </p:pic>
      <p:sp>
        <p:nvSpPr>
          <p:cNvPr id="4" name="Text Placeholder 3"/>
          <p:cNvSpPr>
            <a:spLocks noGrp="1"/>
          </p:cNvSpPr>
          <p:nvPr>
            <p:ph type="body" sz="half" idx="2"/>
          </p:nvPr>
        </p:nvSpPr>
        <p:spPr/>
        <p:txBody>
          <a:bodyPr/>
          <a:lstStyle/>
          <a:p>
            <a:endParaRPr lang="en-GB" dirty="0"/>
          </a:p>
        </p:txBody>
      </p:sp>
      <p:pic>
        <p:nvPicPr>
          <p:cNvPr id="6" name="Picture 5"/>
          <p:cNvPicPr>
            <a:picLocks noChangeAspect="1"/>
          </p:cNvPicPr>
          <p:nvPr/>
        </p:nvPicPr>
        <p:blipFill>
          <a:blip r:embed="rId4"/>
          <a:stretch>
            <a:fillRect/>
          </a:stretch>
        </p:blipFill>
        <p:spPr>
          <a:xfrm>
            <a:off x="223374" y="1596303"/>
            <a:ext cx="4686954" cy="5172797"/>
          </a:xfrm>
          <a:prstGeom prst="rect">
            <a:avLst/>
          </a:prstGeom>
        </p:spPr>
      </p:pic>
      <p:pic>
        <p:nvPicPr>
          <p:cNvPr id="7" name="Picture 6"/>
          <p:cNvPicPr>
            <a:picLocks noChangeAspect="1"/>
          </p:cNvPicPr>
          <p:nvPr/>
        </p:nvPicPr>
        <p:blipFill>
          <a:blip r:embed="rId5"/>
          <a:stretch>
            <a:fillRect/>
          </a:stretch>
        </p:blipFill>
        <p:spPr>
          <a:xfrm>
            <a:off x="4800665" y="3422650"/>
            <a:ext cx="1543265" cy="2981741"/>
          </a:xfrm>
          <a:prstGeom prst="rect">
            <a:avLst/>
          </a:prstGeom>
        </p:spPr>
      </p:pic>
    </p:spTree>
    <p:extLst>
      <p:ext uri="{BB962C8B-B14F-4D97-AF65-F5344CB8AC3E}">
        <p14:creationId xmlns:p14="http://schemas.microsoft.com/office/powerpoint/2010/main" val="3007711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7118" y="786892"/>
            <a:ext cx="7729728" cy="1188720"/>
          </a:xfrm>
        </p:spPr>
        <p:txBody>
          <a:bodyPr>
            <a:normAutofit/>
          </a:bodyPr>
          <a:lstStyle/>
          <a:p>
            <a:r>
              <a:rPr lang="en-GB" dirty="0" smtClean="0">
                <a:latin typeface="Collins Handwriting" pitchFamily="50" charset="0"/>
              </a:rPr>
              <a:t>RSE – how do we teach it?</a:t>
            </a:r>
            <a:endParaRPr lang="en-GB" dirty="0">
              <a:latin typeface="Collins Handwriting" pitchFamily="50" charset="0"/>
            </a:endParaRPr>
          </a:p>
        </p:txBody>
      </p:sp>
      <p:sp>
        <p:nvSpPr>
          <p:cNvPr id="3" name="Content Placeholder 2"/>
          <p:cNvSpPr>
            <a:spLocks noGrp="1"/>
          </p:cNvSpPr>
          <p:nvPr>
            <p:ph idx="1"/>
          </p:nvPr>
        </p:nvSpPr>
        <p:spPr>
          <a:xfrm>
            <a:off x="1773682" y="1975612"/>
            <a:ext cx="8043164" cy="3915156"/>
          </a:xfrm>
        </p:spPr>
        <p:txBody>
          <a:bodyPr>
            <a:noAutofit/>
          </a:bodyPr>
          <a:lstStyle/>
          <a:p>
            <a:r>
              <a:rPr lang="en-GB" sz="2400" dirty="0" smtClean="0">
                <a:latin typeface="Collins Handwriting" pitchFamily="50" charset="0"/>
              </a:rPr>
              <a:t>RSE resources parent aware meeting in November every year</a:t>
            </a:r>
          </a:p>
          <a:p>
            <a:r>
              <a:rPr lang="en-GB" sz="2400" dirty="0" smtClean="0">
                <a:latin typeface="Collins Handwriting" pitchFamily="50" charset="0"/>
              </a:rPr>
              <a:t>RSE letter to parents pre-Easter for Summer 1 term</a:t>
            </a:r>
          </a:p>
          <a:p>
            <a:r>
              <a:rPr lang="en-GB" sz="2400" dirty="0" smtClean="0">
                <a:latin typeface="Collins Handwriting" pitchFamily="50" charset="0"/>
              </a:rPr>
              <a:t>KS2 girls meeting about toilet facilities</a:t>
            </a:r>
          </a:p>
          <a:p>
            <a:r>
              <a:rPr lang="en-GB" sz="2400" dirty="0" smtClean="0">
                <a:latin typeface="Collins Handwriting" pitchFamily="50" charset="0"/>
              </a:rPr>
              <a:t>Publish resources on the website</a:t>
            </a:r>
          </a:p>
          <a:p>
            <a:r>
              <a:rPr lang="en-GB" sz="2400" dirty="0" smtClean="0">
                <a:latin typeface="Collins Handwriting" pitchFamily="50" charset="0"/>
              </a:rPr>
              <a:t>Opt out via head teacher meeting /letter</a:t>
            </a:r>
          </a:p>
          <a:p>
            <a:r>
              <a:rPr lang="en-GB" sz="2400" dirty="0" smtClean="0">
                <a:latin typeface="Collins Handwriting" pitchFamily="50" charset="0"/>
              </a:rPr>
              <a:t>Class rules in PSHE scrapbook signed by the class</a:t>
            </a:r>
          </a:p>
          <a:p>
            <a:r>
              <a:rPr lang="en-GB" sz="2400" dirty="0" smtClean="0">
                <a:latin typeface="Collins Handwriting" pitchFamily="50" charset="0"/>
              </a:rPr>
              <a:t>Ask it basket</a:t>
            </a:r>
          </a:p>
          <a:p>
            <a:r>
              <a:rPr lang="en-GB" sz="2400" dirty="0" smtClean="0">
                <a:latin typeface="Collins Handwriting" pitchFamily="50" charset="0"/>
              </a:rPr>
              <a:t>Confidentiality / safeguarding</a:t>
            </a:r>
          </a:p>
        </p:txBody>
      </p:sp>
    </p:spTree>
    <p:extLst>
      <p:ext uri="{BB962C8B-B14F-4D97-AF65-F5344CB8AC3E}">
        <p14:creationId xmlns:p14="http://schemas.microsoft.com/office/powerpoint/2010/main" val="2484859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llins Handwriting" pitchFamily="50" charset="0"/>
              </a:rPr>
              <a:t>Is RSE changing in schools?</a:t>
            </a:r>
            <a:endParaRPr lang="en-GB" dirty="0">
              <a:latin typeface="Collins Handwriting" pitchFamily="50" charset="0"/>
            </a:endParaRPr>
          </a:p>
        </p:txBody>
      </p:sp>
      <p:sp>
        <p:nvSpPr>
          <p:cNvPr id="3" name="Content Placeholder 2"/>
          <p:cNvSpPr>
            <a:spLocks noGrp="1"/>
          </p:cNvSpPr>
          <p:nvPr>
            <p:ph idx="1"/>
          </p:nvPr>
        </p:nvSpPr>
        <p:spPr>
          <a:xfrm>
            <a:off x="495300" y="2103120"/>
            <a:ext cx="11125200" cy="3931920"/>
          </a:xfrm>
        </p:spPr>
        <p:txBody>
          <a:bodyPr>
            <a:normAutofit fontScale="92500"/>
          </a:bodyPr>
          <a:lstStyle/>
          <a:p>
            <a:r>
              <a:rPr lang="en-GB" sz="2400" dirty="0" smtClean="0">
                <a:latin typeface="Collins Handwriting" pitchFamily="50" charset="0"/>
              </a:rPr>
              <a:t>RSE </a:t>
            </a:r>
            <a:r>
              <a:rPr lang="en-GB" sz="2400" dirty="0">
                <a:latin typeface="Collins Handwriting" pitchFamily="50" charset="0"/>
              </a:rPr>
              <a:t>is still on the government agenda, however as the proposed changes </a:t>
            </a:r>
            <a:r>
              <a:rPr lang="en-GB" sz="2400" dirty="0" smtClean="0">
                <a:latin typeface="Collins Handwriting" pitchFamily="50" charset="0"/>
              </a:rPr>
              <a:t>in July 2024 are </a:t>
            </a:r>
            <a:r>
              <a:rPr lang="en-GB" sz="2400" dirty="0">
                <a:latin typeface="Collins Handwriting" pitchFamily="50" charset="0"/>
              </a:rPr>
              <a:t>only in draft form the current curriculum remains. The key potential change </a:t>
            </a:r>
            <a:r>
              <a:rPr lang="en-GB" sz="2400" dirty="0" smtClean="0">
                <a:latin typeface="Collins Handwriting" pitchFamily="50" charset="0"/>
              </a:rPr>
              <a:t>was </a:t>
            </a:r>
            <a:r>
              <a:rPr lang="en-GB" sz="2400" dirty="0">
                <a:latin typeface="Collins Handwriting" pitchFamily="50" charset="0"/>
              </a:rPr>
              <a:t>around specifying ages for RSE inputs rather than the current guidance:</a:t>
            </a:r>
          </a:p>
          <a:p>
            <a:r>
              <a:rPr lang="en-GB" sz="2400" b="1" dirty="0">
                <a:latin typeface="Collins Handwriting" pitchFamily="50" charset="0"/>
              </a:rPr>
              <a:t>The Relationships Education, RSE, and Health Education (England) Regulations 2019 have made Relationships Education compulsory in all primary schools. Sex education is not compulsory in primary schools.</a:t>
            </a:r>
          </a:p>
          <a:p>
            <a:r>
              <a:rPr lang="en-GB" sz="2400" b="1" dirty="0">
                <a:latin typeface="Collins Handwriting" pitchFamily="50" charset="0"/>
              </a:rPr>
              <a:t>It is important that the transition phase before moving to secondary school supports pupils’ ongoing emotional and physical development effectively. The Department continues to recommend therefore that all primary schools should have a sex education programme tailored to the age and the physical and emotional maturity of the pupils.</a:t>
            </a:r>
          </a:p>
          <a:p>
            <a:endParaRPr lang="en-GB" dirty="0" smtClean="0"/>
          </a:p>
          <a:p>
            <a:endParaRPr lang="en-GB" dirty="0"/>
          </a:p>
        </p:txBody>
      </p:sp>
      <p:sp>
        <p:nvSpPr>
          <p:cNvPr id="4" name="5-Point Star 3"/>
          <p:cNvSpPr/>
          <p:nvPr/>
        </p:nvSpPr>
        <p:spPr>
          <a:xfrm>
            <a:off x="6057900" y="2103120"/>
            <a:ext cx="5816600" cy="434848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Collins Handwriting" pitchFamily="50" charset="0"/>
              </a:rPr>
              <a:t>There are elements of sex education that are covered under the  health and science curriculum.</a:t>
            </a:r>
            <a:endParaRPr lang="en-GB" dirty="0">
              <a:latin typeface="Collins Handwriting" pitchFamily="50" charset="0"/>
            </a:endParaRPr>
          </a:p>
        </p:txBody>
      </p:sp>
    </p:spTree>
    <p:extLst>
      <p:ext uri="{BB962C8B-B14F-4D97-AF65-F5344CB8AC3E}">
        <p14:creationId xmlns:p14="http://schemas.microsoft.com/office/powerpoint/2010/main" val="555557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8400" y="469900"/>
            <a:ext cx="10058400" cy="660400"/>
          </a:xfrm>
        </p:spPr>
        <p:txBody>
          <a:bodyPr>
            <a:normAutofit fontScale="90000"/>
          </a:bodyPr>
          <a:lstStyle/>
          <a:p>
            <a:r>
              <a:rPr lang="en-GB" dirty="0" smtClean="0">
                <a:latin typeface="Collins Handwriting" pitchFamily="50" charset="0"/>
              </a:rPr>
              <a:t>RSE helping to prevent sexual abuse</a:t>
            </a:r>
            <a:endParaRPr lang="en-GB" dirty="0">
              <a:latin typeface="Collins Handwriting" pitchFamily="50" charset="0"/>
            </a:endParaRPr>
          </a:p>
        </p:txBody>
      </p:sp>
      <p:sp>
        <p:nvSpPr>
          <p:cNvPr id="3" name="Content Placeholder 2"/>
          <p:cNvSpPr>
            <a:spLocks noGrp="1"/>
          </p:cNvSpPr>
          <p:nvPr>
            <p:ph idx="1"/>
          </p:nvPr>
        </p:nvSpPr>
        <p:spPr>
          <a:xfrm>
            <a:off x="558800" y="1397000"/>
            <a:ext cx="11277600" cy="4635500"/>
          </a:xfrm>
        </p:spPr>
        <p:txBody>
          <a:bodyPr>
            <a:normAutofit fontScale="92500" lnSpcReduction="20000"/>
          </a:bodyPr>
          <a:lstStyle/>
          <a:p>
            <a:pPr marL="0" indent="0">
              <a:buNone/>
            </a:pPr>
            <a:r>
              <a:rPr lang="en-GB" sz="2400" dirty="0" smtClean="0">
                <a:latin typeface="Collins Handwriting" pitchFamily="50" charset="0"/>
              </a:rPr>
              <a:t>New </a:t>
            </a:r>
            <a:r>
              <a:rPr lang="en-GB" sz="2400" dirty="0" err="1" smtClean="0">
                <a:latin typeface="Collins Handwriting" pitchFamily="50" charset="0"/>
              </a:rPr>
              <a:t>DofE</a:t>
            </a:r>
            <a:r>
              <a:rPr lang="en-GB" sz="2400" dirty="0" smtClean="0">
                <a:latin typeface="Collins Handwriting" pitchFamily="50" charset="0"/>
              </a:rPr>
              <a:t> guidance (Sept 24) in response to Ofsted’s report on sexual abuse in schools in 2021.  Key guidance:</a:t>
            </a:r>
          </a:p>
          <a:p>
            <a:r>
              <a:rPr lang="en-GB" sz="2400" dirty="0" smtClean="0">
                <a:latin typeface="Collins Handwriting" pitchFamily="50" charset="0"/>
              </a:rPr>
              <a:t>RSE is most effective when begun early</a:t>
            </a:r>
          </a:p>
          <a:p>
            <a:r>
              <a:rPr lang="en-GB" sz="2400" dirty="0" smtClean="0">
                <a:latin typeface="Collins Handwriting" pitchFamily="50" charset="0"/>
              </a:rPr>
              <a:t>Supports young people to build and maintain positive, healthy relationships</a:t>
            </a:r>
          </a:p>
          <a:p>
            <a:r>
              <a:rPr lang="en-GB" sz="2400" dirty="0" smtClean="0">
                <a:latin typeface="Collins Handwriting" pitchFamily="50" charset="0"/>
              </a:rPr>
              <a:t>Young peoples voices need to be at the centre of curriculum design (pupil voice on curriculum content Summer 2025)</a:t>
            </a:r>
          </a:p>
          <a:p>
            <a:r>
              <a:rPr lang="en-GB" sz="2400" dirty="0" smtClean="0">
                <a:latin typeface="Collins Handwriting" pitchFamily="50" charset="0"/>
              </a:rPr>
              <a:t>Curriculum should build on previous lessons</a:t>
            </a:r>
          </a:p>
          <a:p>
            <a:r>
              <a:rPr lang="en-GB" sz="2400" dirty="0" smtClean="0">
                <a:latin typeface="Collins Handwriting" pitchFamily="50" charset="0"/>
              </a:rPr>
              <a:t>Be inclusive particularly for LGBTQ and SEND</a:t>
            </a:r>
          </a:p>
          <a:p>
            <a:r>
              <a:rPr lang="en-GB" sz="2400" dirty="0" smtClean="0">
                <a:latin typeface="Collins Handwriting" pitchFamily="50" charset="0"/>
              </a:rPr>
              <a:t>A consistent whole school approach</a:t>
            </a:r>
          </a:p>
          <a:p>
            <a:r>
              <a:rPr lang="en-GB" sz="2400" dirty="0" smtClean="0">
                <a:latin typeface="Collins Handwriting" pitchFamily="50" charset="0"/>
              </a:rPr>
              <a:t>Lessons about consent should focus on actively seeking consent, this should be practised in daily school interactions.  Children should understand that consent can be denied and constantly renegotiated</a:t>
            </a:r>
          </a:p>
          <a:p>
            <a:r>
              <a:rPr lang="en-GB" sz="2400" dirty="0" smtClean="0">
                <a:latin typeface="Collins Handwriting" pitchFamily="50" charset="0"/>
              </a:rPr>
              <a:t>Teaching of consent should be subsequent to exploring and challenging gender stereotypes</a:t>
            </a:r>
          </a:p>
          <a:p>
            <a:endParaRPr lang="en-GB" dirty="0"/>
          </a:p>
        </p:txBody>
      </p:sp>
    </p:spTree>
    <p:extLst>
      <p:ext uri="{BB962C8B-B14F-4D97-AF65-F5344CB8AC3E}">
        <p14:creationId xmlns:p14="http://schemas.microsoft.com/office/powerpoint/2010/main" val="30841455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BERT award </a:t>
            </a:r>
            <a:endParaRPr lang="en-GB" dirty="0"/>
          </a:p>
        </p:txBody>
      </p:sp>
      <p:sp>
        <p:nvSpPr>
          <p:cNvPr id="3" name="Content Placeholder 2"/>
          <p:cNvSpPr>
            <a:spLocks noGrp="1"/>
          </p:cNvSpPr>
          <p:nvPr>
            <p:ph idx="1"/>
          </p:nvPr>
        </p:nvSpPr>
        <p:spPr/>
        <p:txBody>
          <a:bodyPr>
            <a:normAutofit/>
          </a:bodyPr>
          <a:lstStyle/>
          <a:p>
            <a:pPr marL="0" indent="0">
              <a:buNone/>
            </a:pPr>
            <a:r>
              <a:rPr lang="en-GB" sz="2800" b="1" dirty="0" smtClean="0">
                <a:latin typeface="Collins Handwriting" pitchFamily="50" charset="0"/>
              </a:rPr>
              <a:t>B</a:t>
            </a:r>
            <a:r>
              <a:rPr lang="en-GB" sz="2800" dirty="0" smtClean="0">
                <a:latin typeface="Collins Handwriting" pitchFamily="50" charset="0"/>
              </a:rPr>
              <a:t>uilding </a:t>
            </a:r>
            <a:r>
              <a:rPr lang="en-GB" sz="2800" b="1" dirty="0" smtClean="0">
                <a:latin typeface="Collins Handwriting" pitchFamily="50" charset="0"/>
              </a:rPr>
              <a:t>E</a:t>
            </a:r>
            <a:r>
              <a:rPr lang="en-GB" sz="2800" dirty="0" smtClean="0">
                <a:latin typeface="Collins Handwriting" pitchFamily="50" charset="0"/>
              </a:rPr>
              <a:t>ffective </a:t>
            </a:r>
            <a:r>
              <a:rPr lang="en-GB" sz="2800" b="1" dirty="0" smtClean="0">
                <a:latin typeface="Collins Handwriting" pitchFamily="50" charset="0"/>
              </a:rPr>
              <a:t>R</a:t>
            </a:r>
            <a:r>
              <a:rPr lang="en-GB" sz="2800" dirty="0" smtClean="0">
                <a:latin typeface="Collins Handwriting" pitchFamily="50" charset="0"/>
              </a:rPr>
              <a:t>elationships </a:t>
            </a:r>
            <a:r>
              <a:rPr lang="en-GB" sz="2800" b="1" dirty="0" smtClean="0">
                <a:latin typeface="Collins Handwriting" pitchFamily="50" charset="0"/>
              </a:rPr>
              <a:t>T</a:t>
            </a:r>
            <a:r>
              <a:rPr lang="en-GB" sz="2800" dirty="0" smtClean="0">
                <a:latin typeface="Collins Handwriting" pitchFamily="50" charset="0"/>
              </a:rPr>
              <a:t>ogether run and assessed by Derbyshire services for schools.</a:t>
            </a:r>
          </a:p>
          <a:p>
            <a:endParaRPr lang="en-GB" sz="2800" dirty="0">
              <a:latin typeface="Collins Handwriting" pitchFamily="50" charset="0"/>
            </a:endParaRPr>
          </a:p>
          <a:p>
            <a:r>
              <a:rPr lang="en-GB" sz="2800" dirty="0" smtClean="0">
                <a:latin typeface="Collins Handwriting" pitchFamily="50" charset="0"/>
              </a:rPr>
              <a:t>Recognise the positive work done in school</a:t>
            </a:r>
          </a:p>
          <a:p>
            <a:r>
              <a:rPr lang="en-GB" sz="2800" dirty="0" smtClean="0">
                <a:latin typeface="Collins Handwriting" pitchFamily="50" charset="0"/>
              </a:rPr>
              <a:t>Audit our curriculum provision</a:t>
            </a:r>
          </a:p>
          <a:p>
            <a:r>
              <a:rPr lang="en-GB" sz="2800" dirty="0" smtClean="0">
                <a:latin typeface="Collins Handwriting" pitchFamily="50" charset="0"/>
              </a:rPr>
              <a:t>Seeks pupil and parent / carers views</a:t>
            </a:r>
            <a:endParaRPr lang="en-GB" sz="2800" dirty="0">
              <a:latin typeface="Collins Handwriting" pitchFamily="50" charset="0"/>
            </a:endParaRPr>
          </a:p>
        </p:txBody>
      </p:sp>
    </p:spTree>
    <p:extLst>
      <p:ext uri="{BB962C8B-B14F-4D97-AF65-F5344CB8AC3E}">
        <p14:creationId xmlns:p14="http://schemas.microsoft.com/office/powerpoint/2010/main" val="830522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F6A09B6C8E08640AB41936D69E245A3" ma:contentTypeVersion="15" ma:contentTypeDescription="Create a new document." ma:contentTypeScope="" ma:versionID="0801e22b7eeee9a8ccab20e995107439">
  <xsd:schema xmlns:xsd="http://www.w3.org/2001/XMLSchema" xmlns:xs="http://www.w3.org/2001/XMLSchema" xmlns:p="http://schemas.microsoft.com/office/2006/metadata/properties" xmlns:ns2="32e9b6f1-4369-4a2a-bf5d-e0d73800824e" xmlns:ns3="d1ed828e-cdb5-49a2-bd86-e96b6753b7a6" targetNamespace="http://schemas.microsoft.com/office/2006/metadata/properties" ma:root="true" ma:fieldsID="52bd94959c3173c3daea0839e79dca4a" ns2:_="" ns3:_="">
    <xsd:import namespace="32e9b6f1-4369-4a2a-bf5d-e0d73800824e"/>
    <xsd:import namespace="d1ed828e-cdb5-49a2-bd86-e96b6753b7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e9b6f1-4369-4a2a-bf5d-e0d7380082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a218d14-c7a4-4929-a894-929667bd688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1ed828e-cdb5-49a2-bd86-e96b6753b7a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07eb9344-5ec6-40c9-9037-da0a6b24c39a}" ma:internalName="TaxCatchAll" ma:showField="CatchAllData" ma:web="d1ed828e-cdb5-49a2-bd86-e96b6753b7a6">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d1ed828e-cdb5-49a2-bd86-e96b6753b7a6" xsi:nil="true"/>
    <lcf76f155ced4ddcb4097134ff3c332f xmlns="32e9b6f1-4369-4a2a-bf5d-e0d73800824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9BC5131-EE34-4140-95B6-C555CC286C1E}">
  <ds:schemaRefs>
    <ds:schemaRef ds:uri="http://schemas.microsoft.com/sharepoint/v3/contenttype/forms"/>
  </ds:schemaRefs>
</ds:datastoreItem>
</file>

<file path=customXml/itemProps2.xml><?xml version="1.0" encoding="utf-8"?>
<ds:datastoreItem xmlns:ds="http://schemas.openxmlformats.org/officeDocument/2006/customXml" ds:itemID="{0835DF40-B2BB-40FC-B77C-18CDEC63E0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e9b6f1-4369-4a2a-bf5d-e0d73800824e"/>
    <ds:schemaRef ds:uri="d1ed828e-cdb5-49a2-bd86-e96b6753b7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11245D2-5389-4F72-9361-DC23734EF97C}">
  <ds:schemaRefs>
    <ds:schemaRef ds:uri="http://schemas.microsoft.com/office/2006/metadata/properties"/>
    <ds:schemaRef ds:uri="http://schemas.microsoft.com/office/infopath/2007/PartnerControls"/>
    <ds:schemaRef ds:uri="d1ed828e-cdb5-49a2-bd86-e96b6753b7a6"/>
    <ds:schemaRef ds:uri="32e9b6f1-4369-4a2a-bf5d-e0d73800824e"/>
  </ds:schemaRefs>
</ds:datastoreItem>
</file>

<file path=docProps/app.xml><?xml version="1.0" encoding="utf-8"?>
<Properties xmlns="http://schemas.openxmlformats.org/officeDocument/2006/extended-properties" xmlns:vt="http://schemas.openxmlformats.org/officeDocument/2006/docPropsVTypes">
  <Template>TM03457510[[fn=Savon]]</Template>
  <TotalTime>202</TotalTime>
  <Words>541</Words>
  <Application>Microsoft Office PowerPoint</Application>
  <PresentationFormat>Widescreen</PresentationFormat>
  <Paragraphs>49</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Calibri</vt:lpstr>
      <vt:lpstr>Century Gothic</vt:lpstr>
      <vt:lpstr>Collins Handwriting</vt:lpstr>
      <vt:lpstr>Garamond</vt:lpstr>
      <vt:lpstr>Savon</vt:lpstr>
      <vt:lpstr>Relationships and sex education </vt:lpstr>
      <vt:lpstr>RSE – why do we teach it?</vt:lpstr>
      <vt:lpstr>What young people said would help…</vt:lpstr>
      <vt:lpstr>RSE – how do we teach it?</vt:lpstr>
      <vt:lpstr>Is RSE changing in schools?</vt:lpstr>
      <vt:lpstr>RSE helping to prevent sexual abuse</vt:lpstr>
      <vt:lpstr>BERT award </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Relationships and sex education </dc:title>
  <dc:creator>Helen Whitby</dc:creator>
  <cp:lastModifiedBy>Helen Whitby</cp:lastModifiedBy>
  <cp:revision>7</cp:revision>
  <dcterms:created xsi:type="dcterms:W3CDTF">2024-11-18T09:45:07Z</dcterms:created>
  <dcterms:modified xsi:type="dcterms:W3CDTF">2024-11-21T19:43:05Z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0x0101007F6A09B6C8E08640AB41936D69E245A3</vt:lpwstr>
  </property>
  <property fmtid="{D5CDD505-2E9C-101B-9397-08002B2CF9AE}" pid="3" name="MediaServiceImageTags">
    <vt:lpwstr/>
  </property>
</Properties>
</file>