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1" r:id="rId1"/>
  </p:sldMasterIdLst>
  <p:notesMasterIdLst>
    <p:notesMasterId r:id="rId54"/>
  </p:notesMasterIdLst>
  <p:handoutMasterIdLst>
    <p:handoutMasterId r:id="rId55"/>
  </p:handoutMasterIdLst>
  <p:sldIdLst>
    <p:sldId id="256" r:id="rId2"/>
    <p:sldId id="258" r:id="rId3"/>
    <p:sldId id="257" r:id="rId4"/>
    <p:sldId id="316" r:id="rId5"/>
    <p:sldId id="317" r:id="rId6"/>
    <p:sldId id="318" r:id="rId7"/>
    <p:sldId id="322" r:id="rId8"/>
    <p:sldId id="321" r:id="rId9"/>
    <p:sldId id="320" r:id="rId10"/>
    <p:sldId id="331" r:id="rId11"/>
    <p:sldId id="264" r:id="rId12"/>
    <p:sldId id="265" r:id="rId13"/>
    <p:sldId id="332" r:id="rId14"/>
    <p:sldId id="267" r:id="rId15"/>
    <p:sldId id="268" r:id="rId16"/>
    <p:sldId id="319" r:id="rId17"/>
    <p:sldId id="260" r:id="rId18"/>
    <p:sldId id="333" r:id="rId19"/>
    <p:sldId id="314" r:id="rId20"/>
    <p:sldId id="315" r:id="rId21"/>
    <p:sldId id="281" r:id="rId22"/>
    <p:sldId id="282" r:id="rId23"/>
    <p:sldId id="283" r:id="rId24"/>
    <p:sldId id="285" r:id="rId25"/>
    <p:sldId id="287" r:id="rId26"/>
    <p:sldId id="288" r:id="rId27"/>
    <p:sldId id="289" r:id="rId28"/>
    <p:sldId id="290" r:id="rId29"/>
    <p:sldId id="292" r:id="rId30"/>
    <p:sldId id="309" r:id="rId31"/>
    <p:sldId id="330" r:id="rId32"/>
    <p:sldId id="328" r:id="rId33"/>
    <p:sldId id="310" r:id="rId34"/>
    <p:sldId id="312" r:id="rId35"/>
    <p:sldId id="329" r:id="rId36"/>
    <p:sldId id="311" r:id="rId37"/>
    <p:sldId id="259" r:id="rId38"/>
    <p:sldId id="261" r:id="rId39"/>
    <p:sldId id="266" r:id="rId40"/>
    <p:sldId id="270" r:id="rId41"/>
    <p:sldId id="262" r:id="rId42"/>
    <p:sldId id="271" r:id="rId43"/>
    <p:sldId id="279" r:id="rId44"/>
    <p:sldId id="296" r:id="rId45"/>
    <p:sldId id="302" r:id="rId46"/>
    <p:sldId id="323" r:id="rId47"/>
    <p:sldId id="313" r:id="rId48"/>
    <p:sldId id="326" r:id="rId49"/>
    <p:sldId id="295" r:id="rId50"/>
    <p:sldId id="299" r:id="rId51"/>
    <p:sldId id="327" r:id="rId52"/>
    <p:sldId id="300" r:id="rId53"/>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79" autoAdjust="0"/>
    <p:restoredTop sz="71130" autoAdjust="0"/>
  </p:normalViewPr>
  <p:slideViewPr>
    <p:cSldViewPr snapToGrid="0">
      <p:cViewPr varScale="1">
        <p:scale>
          <a:sx n="85" d="100"/>
          <a:sy n="85" d="100"/>
        </p:scale>
        <p:origin x="66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4022304" y="0"/>
            <a:ext cx="3078513" cy="469950"/>
          </a:xfrm>
          <a:prstGeom prst="rect">
            <a:avLst/>
          </a:prstGeom>
        </p:spPr>
        <p:txBody>
          <a:bodyPr vert="horz" lIns="91440" tIns="45720" rIns="91440" bIns="45720" rtlCol="0"/>
          <a:lstStyle>
            <a:lvl1pPr algn="r">
              <a:defRPr sz="1200"/>
            </a:lvl1pPr>
          </a:lstStyle>
          <a:p>
            <a:fld id="{3CD73E0F-54D4-4597-8273-297B0F4B1194}" type="datetimeFigureOut">
              <a:rPr lang="en-GB" smtClean="0"/>
              <a:t>22/09/2023</a:t>
            </a:fld>
            <a:endParaRPr lang="en-GB" dirty="0"/>
          </a:p>
        </p:txBody>
      </p:sp>
      <p:sp>
        <p:nvSpPr>
          <p:cNvPr id="4" name="Footer Placeholder 3"/>
          <p:cNvSpPr>
            <a:spLocks noGrp="1"/>
          </p:cNvSpPr>
          <p:nvPr>
            <p:ph type="ftr" sz="quarter" idx="2"/>
          </p:nvPr>
        </p:nvSpPr>
        <p:spPr>
          <a:xfrm>
            <a:off x="0" y="8917025"/>
            <a:ext cx="3078513" cy="469949"/>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2304" y="8917025"/>
            <a:ext cx="3078513" cy="469949"/>
          </a:xfrm>
          <a:prstGeom prst="rect">
            <a:avLst/>
          </a:prstGeom>
        </p:spPr>
        <p:txBody>
          <a:bodyPr vert="horz" lIns="91440" tIns="45720" rIns="91440" bIns="45720" rtlCol="0" anchor="b"/>
          <a:lstStyle>
            <a:lvl1pPr algn="r">
              <a:defRPr sz="1200"/>
            </a:lvl1pPr>
          </a:lstStyle>
          <a:p>
            <a:fld id="{CD25CEE8-8F33-4E17-BE57-604BA59E6B91}" type="slidenum">
              <a:rPr lang="en-GB" smtClean="0"/>
              <a:t>‹#›</a:t>
            </a:fld>
            <a:endParaRPr lang="en-GB" dirty="0"/>
          </a:p>
        </p:txBody>
      </p:sp>
    </p:spTree>
    <p:extLst>
      <p:ext uri="{BB962C8B-B14F-4D97-AF65-F5344CB8AC3E}">
        <p14:creationId xmlns:p14="http://schemas.microsoft.com/office/powerpoint/2010/main" val="1453222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7739" cy="469424"/>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4023093" y="0"/>
            <a:ext cx="3077739" cy="469424"/>
          </a:xfrm>
          <a:prstGeom prst="rect">
            <a:avLst/>
          </a:prstGeom>
        </p:spPr>
        <p:txBody>
          <a:bodyPr vert="horz" lIns="91440" tIns="45720" rIns="91440" bIns="45720" rtlCol="0"/>
          <a:lstStyle>
            <a:lvl1pPr algn="r">
              <a:defRPr sz="1200"/>
            </a:lvl1pPr>
          </a:lstStyle>
          <a:p>
            <a:fld id="{7A17CE9E-E678-4893-838C-F7D15C8FA3E2}" type="datetimeFigureOut">
              <a:rPr lang="en-GB" smtClean="0"/>
              <a:t>22/09/2023</a:t>
            </a:fld>
            <a:endParaRPr lang="en-GB" dirty="0"/>
          </a:p>
        </p:txBody>
      </p:sp>
      <p:sp>
        <p:nvSpPr>
          <p:cNvPr id="4" name="Slide Image Placeholder 3"/>
          <p:cNvSpPr>
            <a:spLocks noGrp="1" noRot="1" noChangeAspect="1"/>
          </p:cNvSpPr>
          <p:nvPr>
            <p:ph type="sldImg" idx="2"/>
          </p:nvPr>
        </p:nvSpPr>
        <p:spPr>
          <a:xfrm>
            <a:off x="422275" y="704850"/>
            <a:ext cx="6257925" cy="3519488"/>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917421"/>
            <a:ext cx="3077739" cy="469424"/>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4023093" y="8917421"/>
            <a:ext cx="3077739" cy="469424"/>
          </a:xfrm>
          <a:prstGeom prst="rect">
            <a:avLst/>
          </a:prstGeom>
        </p:spPr>
        <p:txBody>
          <a:bodyPr vert="horz" lIns="91440" tIns="45720" rIns="91440" bIns="45720" rtlCol="0" anchor="b"/>
          <a:lstStyle>
            <a:lvl1pPr algn="r">
              <a:defRPr sz="1200"/>
            </a:lvl1pPr>
          </a:lstStyle>
          <a:p>
            <a:fld id="{516A95B5-EAD9-4766-9B39-AD12E63DB800}" type="slidenum">
              <a:rPr lang="en-GB" smtClean="0"/>
              <a:t>‹#›</a:t>
            </a:fld>
            <a:endParaRPr lang="en-GB" dirty="0"/>
          </a:p>
        </p:txBody>
      </p:sp>
    </p:spTree>
    <p:extLst>
      <p:ext uri="{BB962C8B-B14F-4D97-AF65-F5344CB8AC3E}">
        <p14:creationId xmlns:p14="http://schemas.microsoft.com/office/powerpoint/2010/main" val="333282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Z8i7vnXQdvw"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thinkuknow.co.uk/8_10/watch/" TargetMode="External"/><Relationship Id="rId4" Type="http://schemas.openxmlformats.org/officeDocument/2006/relationships/hyperlink" Target="http://www.thinkuknow.co.uk/parents/jessie-and-friend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internetmatters.org/controls/interactive-guid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Z8i7vnXQdvw"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thinkuknow.co.uk/8_10/watch/" TargetMode="External"/><Relationship Id="rId4" Type="http://schemas.openxmlformats.org/officeDocument/2006/relationships/hyperlink" Target="http://www.thinkuknow.co.uk/parents/jessie-and-friend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1</a:t>
            </a:fld>
            <a:endParaRPr lang="en-GB" dirty="0"/>
          </a:p>
        </p:txBody>
      </p:sp>
    </p:spTree>
    <p:extLst>
      <p:ext uri="{BB962C8B-B14F-4D97-AF65-F5344CB8AC3E}">
        <p14:creationId xmlns:p14="http://schemas.microsoft.com/office/powerpoint/2010/main" val="2802616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a:solidFill>
                  <a:schemeClr val="tx1"/>
                </a:solidFill>
                <a:latin typeface="+mn-lt"/>
                <a:ea typeface="+mn-ea"/>
                <a:cs typeface="+mn-cs"/>
              </a:rPr>
              <a:t>www.ceop.police.uk</a:t>
            </a:r>
            <a:r>
              <a:rPr lang="en-GB" sz="1200" b="0" i="1" u="none" strike="noStrike" kern="1200" baseline="0" dirty="0">
                <a:solidFill>
                  <a:schemeClr val="tx1"/>
                </a:solidFill>
                <a:latin typeface="+mn-lt"/>
                <a:ea typeface="+mn-ea"/>
                <a:cs typeface="+mn-cs"/>
              </a:rPr>
              <a:t>.The website has information on: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How NCA-CEOP can help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NCA-CEOP website is known as the ‘safety centre’ as it hosts an online reporting tool, made specifically for children and young people in order for them to report concerns relating to online sexual abuse and exploitation directly to NCA-CEOP. Parents and carers can also report to NCA-CEOP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a:solidFill>
                  <a:schemeClr val="tx1"/>
                </a:solidFill>
                <a:latin typeface="+mn-lt"/>
                <a:ea typeface="+mn-ea"/>
                <a:cs typeface="+mn-cs"/>
              </a:rPr>
              <a:t>if you have the button on your organisations website tell audience where this can be found</a:t>
            </a:r>
            <a:r>
              <a:rPr lang="en-GB" sz="1200" b="0" i="0" u="none" strike="noStrike" kern="1200" baseline="0" dirty="0">
                <a:solidFill>
                  <a:schemeClr val="tx1"/>
                </a:solidFill>
                <a:latin typeface="+mn-lt"/>
                <a:ea typeface="+mn-ea"/>
                <a:cs typeface="+mn-cs"/>
              </a:rPr>
              <a:t>) and the ‘worried about something’ button is hosted on the </a:t>
            </a:r>
            <a:r>
              <a:rPr lang="en-GB" sz="1200" b="0" i="0" u="none" strike="noStrike" kern="1200" baseline="0" dirty="0" err="1">
                <a:solidFill>
                  <a:schemeClr val="tx1"/>
                </a:solidFill>
                <a:latin typeface="+mn-lt"/>
                <a:ea typeface="+mn-ea"/>
                <a:cs typeface="+mn-cs"/>
              </a:rPr>
              <a:t>Thinkuknow</a:t>
            </a:r>
            <a:r>
              <a:rPr lang="en-GB" sz="1200" b="0" i="0" u="none" strike="noStrike" kern="1200" baseline="0" dirty="0">
                <a:solidFill>
                  <a:schemeClr val="tx1"/>
                </a:solidFill>
                <a:latin typeface="+mn-lt"/>
                <a:ea typeface="+mn-ea"/>
                <a:cs typeface="+mn-cs"/>
              </a:rPr>
              <a:t> 8-10 year old website.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NCA-CEOP takes all reports seriously. The reporting form is designed to be as accessible as possible by children, but it is highly recommend that young children of primary school age seek the support of an adult they trust to help them make a report.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Cyberbullying should </a:t>
            </a:r>
            <a:r>
              <a:rPr lang="en-GB" sz="1200" b="1" i="0" u="none" strike="noStrike" kern="1200" baseline="0" dirty="0">
                <a:solidFill>
                  <a:schemeClr val="tx1"/>
                </a:solidFill>
                <a:latin typeface="+mn-lt"/>
                <a:ea typeface="+mn-ea"/>
                <a:cs typeface="+mn-cs"/>
              </a:rPr>
              <a:t>not </a:t>
            </a:r>
            <a:r>
              <a:rPr lang="en-GB" sz="1200" b="0" i="0" u="none" strike="noStrike" kern="1200" baseline="0" dirty="0">
                <a:solidFill>
                  <a:schemeClr val="tx1"/>
                </a:solidFill>
                <a:latin typeface="+mn-lt"/>
                <a:ea typeface="+mn-ea"/>
                <a:cs typeface="+mn-cs"/>
              </a:rPr>
              <a:t>be reported to NCA-CEOP as it falls outside their remit of CSAE. Children and young people should be directed to speak to an adult they trust, and/or referred to </a:t>
            </a:r>
            <a:r>
              <a:rPr lang="en-GB" sz="1200" b="0" i="0" u="none" strike="noStrike" kern="1200" baseline="0" dirty="0" err="1">
                <a:solidFill>
                  <a:schemeClr val="tx1"/>
                </a:solidFill>
                <a:latin typeface="+mn-lt"/>
                <a:ea typeface="+mn-ea"/>
                <a:cs typeface="+mn-cs"/>
              </a:rPr>
              <a:t>Childline</a:t>
            </a:r>
            <a:r>
              <a:rPr lang="en-GB" sz="1200" b="0" i="0" u="none" strike="noStrike" kern="1200" baseline="0" dirty="0">
                <a:solidFill>
                  <a:schemeClr val="tx1"/>
                </a:solidFill>
                <a:latin typeface="+mn-lt"/>
                <a:ea typeface="+mn-ea"/>
                <a:cs typeface="+mn-cs"/>
              </a:rPr>
              <a:t>, if they would like to speak to someone about how they are feeling. </a:t>
            </a:r>
            <a:endParaRPr lang="en-GB" b="0" dirty="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335553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one way of initiating a discussion and setting the expectation about using the computer and internet safely.</a:t>
            </a:r>
          </a:p>
        </p:txBody>
      </p:sp>
      <p:sp>
        <p:nvSpPr>
          <p:cNvPr id="4" name="Slide Number Placeholder 3"/>
          <p:cNvSpPr>
            <a:spLocks noGrp="1"/>
          </p:cNvSpPr>
          <p:nvPr>
            <p:ph type="sldNum" sz="quarter" idx="5"/>
          </p:nvPr>
        </p:nvSpPr>
        <p:spPr/>
        <p:txBody>
          <a:bodyPr/>
          <a:lstStyle/>
          <a:p>
            <a:fld id="{0419AFC9-8FED-476A-9AF1-A8970A59CF89}" type="slidenum">
              <a:rPr lang="en-GB" smtClean="0"/>
              <a:t>16</a:t>
            </a:fld>
            <a:endParaRPr lang="en-GB"/>
          </a:p>
        </p:txBody>
      </p:sp>
    </p:spTree>
    <p:extLst>
      <p:ext uri="{BB962C8B-B14F-4D97-AF65-F5344CB8AC3E}">
        <p14:creationId xmlns:p14="http://schemas.microsoft.com/office/powerpoint/2010/main" val="3506878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17</a:t>
            </a:fld>
            <a:endParaRPr lang="en-GB"/>
          </a:p>
        </p:txBody>
      </p:sp>
    </p:spTree>
    <p:extLst>
      <p:ext uri="{BB962C8B-B14F-4D97-AF65-F5344CB8AC3E}">
        <p14:creationId xmlns:p14="http://schemas.microsoft.com/office/powerpoint/2010/main" val="1783872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GB" altLang="en-US" sz="1200" b="0" i="1" baseline="0" dirty="0"/>
              <a:t>Note to presenter:  </a:t>
            </a:r>
            <a:r>
              <a:rPr lang="en-GB" sz="1200" b="0" i="1" kern="1200" dirty="0">
                <a:solidFill>
                  <a:schemeClr val="tx1"/>
                </a:solidFill>
                <a:effectLst/>
                <a:latin typeface="+mn-lt"/>
                <a:ea typeface="+mn-ea"/>
                <a:cs typeface="+mn-cs"/>
              </a:rPr>
              <a:t>Please read through the presentation thoroughly before delivery and familiarise yourself with the Thinkuknow websites (www.thinkuknow.co.uk) and NCA-CEOP Safety Centre (www.ceop.police.uk) if needed. There are delivery notes and instructions </a:t>
            </a:r>
            <a:r>
              <a:rPr lang="en-GB" sz="1200" b="0" i="1" u="sng" kern="1200" dirty="0">
                <a:solidFill>
                  <a:schemeClr val="tx1"/>
                </a:solidFill>
                <a:effectLst/>
                <a:latin typeface="+mn-lt"/>
                <a:ea typeface="+mn-ea"/>
                <a:cs typeface="+mn-cs"/>
              </a:rPr>
              <a:t>in italics</a:t>
            </a:r>
            <a:r>
              <a:rPr lang="en-GB" sz="1200" b="0" i="1" kern="1200" dirty="0">
                <a:solidFill>
                  <a:schemeClr val="tx1"/>
                </a:solidFill>
                <a:effectLst/>
                <a:latin typeface="+mn-lt"/>
                <a:ea typeface="+mn-ea"/>
                <a:cs typeface="+mn-cs"/>
              </a:rPr>
              <a:t> on some slides to aid your delivery. </a:t>
            </a:r>
            <a:endParaRPr lang="en-GB" sz="1200" b="0" i="1"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altLang="en-US" sz="1200" baseline="0" dirty="0"/>
          </a:p>
          <a:p>
            <a:pPr marL="0" marR="0" indent="0" algn="l" defTabSz="914400" rtl="0" eaLnBrk="1" fontAlgn="base" latinLnBrk="0" hangingPunct="1">
              <a:lnSpc>
                <a:spcPct val="100000"/>
              </a:lnSpc>
              <a:spcBef>
                <a:spcPct val="0"/>
              </a:spcBef>
              <a:spcAft>
                <a:spcPct val="0"/>
              </a:spcAft>
              <a:buClrTx/>
              <a:buSzTx/>
              <a:buFontTx/>
              <a:buNone/>
              <a:tabLst/>
              <a:defRPr/>
            </a:pPr>
            <a:r>
              <a:rPr lang="en-GB" altLang="en-US" sz="1200" i="1" baseline="0" dirty="0"/>
              <a:t>Introduce yourself and your role to your audience. </a:t>
            </a:r>
          </a:p>
          <a:p>
            <a:endParaRPr lang="en-GB" sz="120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mn-lt"/>
                <a:ea typeface="+mn-ea"/>
                <a:cs typeface="+mn-cs"/>
              </a:rPr>
              <a:t>This presentation has been developed by the CEOP Education Team at</a:t>
            </a:r>
            <a:r>
              <a:rPr lang="en-GB" sz="1200" kern="1200" baseline="0" dirty="0">
                <a:solidFill>
                  <a:schemeClr val="tx1"/>
                </a:solidFill>
                <a:effectLst/>
                <a:latin typeface="+mn-lt"/>
                <a:ea typeface="+mn-ea"/>
                <a:cs typeface="+mn-cs"/>
              </a:rPr>
              <a:t> the National Crime Agency (NCA)</a:t>
            </a:r>
            <a:r>
              <a:rPr lang="en-GB" sz="1200" kern="1200" dirty="0">
                <a:solidFill>
                  <a:schemeClr val="tx1"/>
                </a:solidFill>
                <a:effectLst/>
                <a:latin typeface="+mn-lt"/>
                <a:ea typeface="+mn-ea"/>
                <a:cs typeface="+mn-cs"/>
              </a:rPr>
              <a:t>. Thinkuknow is the national education programme from NCA-CEOP,</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dedicated to keeping children safe from sexual abuse and exploitation</a:t>
            </a:r>
            <a:r>
              <a:rPr lang="en-GB" sz="1200" kern="1200" baseline="0" dirty="0">
                <a:solidFill>
                  <a:schemeClr val="tx1"/>
                </a:solidFill>
                <a:effectLst/>
                <a:latin typeface="+mn-lt"/>
                <a:ea typeface="+mn-ea"/>
                <a:cs typeface="+mn-cs"/>
              </a:rPr>
              <a:t> both online and offline. </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r>
              <a:rPr lang="en-GB" sz="1200" kern="1200" dirty="0">
                <a:solidFill>
                  <a:schemeClr val="tx1"/>
                </a:solidFill>
                <a:effectLst/>
                <a:latin typeface="+mn-lt"/>
                <a:ea typeface="+mn-ea"/>
                <a:cs typeface="+mn-cs"/>
              </a:rPr>
              <a:t>NCA-CEOP is a multi-disciplinary</a:t>
            </a:r>
            <a:r>
              <a:rPr lang="en-GB" sz="1200" kern="1200" baseline="0" dirty="0">
                <a:solidFill>
                  <a:schemeClr val="tx1"/>
                </a:solidFill>
                <a:effectLst/>
                <a:latin typeface="+mn-lt"/>
                <a:ea typeface="+mn-ea"/>
                <a:cs typeface="+mn-cs"/>
              </a:rPr>
              <a:t> child protection centre, staffed by </a:t>
            </a:r>
            <a:r>
              <a:rPr lang="en-GB" sz="1200" kern="1200" dirty="0">
                <a:solidFill>
                  <a:schemeClr val="tx1"/>
                </a:solidFill>
                <a:effectLst/>
                <a:latin typeface="+mn-lt"/>
                <a:ea typeface="+mn-ea"/>
                <a:cs typeface="+mn-cs"/>
              </a:rPr>
              <a:t>law enforcement officers, social workers, education officers, intelligence officers, child psychologists and many more.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Parents should visit www.thinkuknow.co.uk/parents (</a:t>
            </a:r>
            <a:r>
              <a:rPr lang="en-GB" sz="1200" i="1" kern="1200" dirty="0">
                <a:solidFill>
                  <a:schemeClr val="tx1"/>
                </a:solidFill>
                <a:effectLst/>
                <a:latin typeface="+mn-lt"/>
                <a:ea typeface="+mn-ea"/>
                <a:cs typeface="+mn-cs"/>
              </a:rPr>
              <a:t>on screen</a:t>
            </a:r>
            <a:r>
              <a:rPr lang="en-GB" sz="1200" kern="1200" dirty="0">
                <a:solidFill>
                  <a:schemeClr val="tx1"/>
                </a:solidFill>
                <a:effectLst/>
                <a:latin typeface="+mn-lt"/>
                <a:ea typeface="+mn-ea"/>
                <a:cs typeface="+mn-cs"/>
              </a:rPr>
              <a:t>) for further information</a:t>
            </a:r>
            <a:r>
              <a:rPr lang="en-GB" sz="1200" kern="1200" baseline="0" dirty="0">
                <a:solidFill>
                  <a:schemeClr val="tx1"/>
                </a:solidFill>
                <a:effectLst/>
                <a:latin typeface="+mn-lt"/>
                <a:ea typeface="+mn-ea"/>
                <a:cs typeface="+mn-cs"/>
              </a:rPr>
              <a:t> and advice on supporting their child to be safe online. </a:t>
            </a:r>
            <a:r>
              <a:rPr lang="en-GB" sz="1200" i="1" kern="1200" baseline="0" dirty="0">
                <a:solidFill>
                  <a:schemeClr val="tx1"/>
                </a:solidFill>
                <a:effectLst/>
                <a:latin typeface="+mn-lt"/>
                <a:ea typeface="+mn-ea"/>
                <a:cs typeface="+mn-cs"/>
              </a:rPr>
              <a:t>Please encourage your audience to look at the website after this session as it has lots more information on how they can protect their child online.</a:t>
            </a:r>
            <a:endParaRPr lang="en-GB" sz="1200" i="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21</a:t>
            </a:fld>
            <a:endParaRPr lang="en-GB" dirty="0"/>
          </a:p>
        </p:txBody>
      </p:sp>
    </p:spTree>
    <p:extLst>
      <p:ext uri="{BB962C8B-B14F-4D97-AF65-F5344CB8AC3E}">
        <p14:creationId xmlns:p14="http://schemas.microsoft.com/office/powerpoint/2010/main" val="1680742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22</a:t>
            </a:fld>
            <a:endParaRPr lang="en-GB" dirty="0"/>
          </a:p>
        </p:txBody>
      </p:sp>
    </p:spTree>
    <p:extLst>
      <p:ext uri="{BB962C8B-B14F-4D97-AF65-F5344CB8AC3E}">
        <p14:creationId xmlns:p14="http://schemas.microsoft.com/office/powerpoint/2010/main" val="979964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23</a:t>
            </a:fld>
            <a:endParaRPr lang="en-GB" dirty="0"/>
          </a:p>
        </p:txBody>
      </p:sp>
    </p:spTree>
    <p:extLst>
      <p:ext uri="{BB962C8B-B14F-4D97-AF65-F5344CB8AC3E}">
        <p14:creationId xmlns:p14="http://schemas.microsoft.com/office/powerpoint/2010/main" val="2127540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24</a:t>
            </a:fld>
            <a:endParaRPr lang="en-GB" dirty="0"/>
          </a:p>
        </p:txBody>
      </p:sp>
    </p:spTree>
    <p:extLst>
      <p:ext uri="{BB962C8B-B14F-4D97-AF65-F5344CB8AC3E}">
        <p14:creationId xmlns:p14="http://schemas.microsoft.com/office/powerpoint/2010/main" val="2358418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25</a:t>
            </a:fld>
            <a:endParaRPr lang="en-GB" dirty="0"/>
          </a:p>
        </p:txBody>
      </p:sp>
    </p:spTree>
    <p:extLst>
      <p:ext uri="{BB962C8B-B14F-4D97-AF65-F5344CB8AC3E}">
        <p14:creationId xmlns:p14="http://schemas.microsoft.com/office/powerpoint/2010/main" val="1245033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What can you do?</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There are a lot of practical</a:t>
            </a:r>
            <a:r>
              <a:rPr lang="en-GB" sz="1200" b="0" kern="1200" baseline="0" dirty="0">
                <a:solidFill>
                  <a:schemeClr val="tx1"/>
                </a:solidFill>
                <a:effectLst/>
                <a:latin typeface="+mn-lt"/>
                <a:ea typeface="+mn-ea"/>
                <a:cs typeface="+mn-cs"/>
              </a:rPr>
              <a:t> things you can do to support your child to stay safe online.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 to your child about their life online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When opening the conversation with your child start with positives, finding out as much as you can about what your child does online and what it means to them. Have ongoing conversations with your child about who they are talking to online. Questions about whether they know them in real life and what they share are vital to support your child to be safer online. </a:t>
            </a:r>
            <a:r>
              <a:rPr lang="en-GB" sz="1200" dirty="0"/>
              <a:t>Be non-judgemental and supportive in these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Make sure your child knows where to go for support</a:t>
            </a:r>
            <a:r>
              <a:rPr lang="en-GB" sz="1200" b="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Help your child to identify adults that are there to help them. Children can sometimes feel they are to blame if something goes wrong online. Remind your child that they can always speak to an you or another adult they trust if they are worried, no matter what may have happened.</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Don’t threaten to ban technology – </a:t>
            </a:r>
            <a:r>
              <a:rPr lang="en-GB" sz="1200" kern="1200" dirty="0">
                <a:solidFill>
                  <a:schemeClr val="tx1"/>
                </a:solidFill>
                <a:effectLst/>
                <a:latin typeface="+mn-lt"/>
                <a:ea typeface="+mn-ea"/>
                <a:cs typeface="+mn-cs"/>
              </a:rPr>
              <a:t>It can help to suggest taking a break from an app for a period of time. This can help children learn from what happened, rather than banning them from the internet all together. Technology</a:t>
            </a:r>
            <a:r>
              <a:rPr lang="en-GB" sz="1200" kern="1200" baseline="0" dirty="0">
                <a:solidFill>
                  <a:schemeClr val="tx1"/>
                </a:solidFill>
                <a:effectLst/>
                <a:latin typeface="+mn-lt"/>
                <a:ea typeface="+mn-ea"/>
                <a:cs typeface="+mn-cs"/>
              </a:rPr>
              <a:t> can provide sources of support to children and it is important not to ban them from this, which could lead to them taking greater risks by accessing tech somewhere else.</a:t>
            </a:r>
            <a:endParaRPr lang="en-GB" sz="1200" b="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Practical</a:t>
            </a:r>
            <a:r>
              <a:rPr lang="en-GB" sz="1200" b="1" kern="1200" baseline="0" dirty="0">
                <a:solidFill>
                  <a:schemeClr val="tx1"/>
                </a:solidFill>
                <a:effectLst/>
                <a:latin typeface="+mn-lt"/>
                <a:ea typeface="+mn-ea"/>
                <a:cs typeface="+mn-cs"/>
              </a:rPr>
              <a:t> steps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Create</a:t>
            </a:r>
            <a:r>
              <a:rPr lang="en-GB" sz="1200" b="1" kern="1200" baseline="0" dirty="0">
                <a:solidFill>
                  <a:schemeClr val="tx1"/>
                </a:solidFill>
                <a:effectLst/>
                <a:latin typeface="+mn-lt"/>
                <a:ea typeface="+mn-ea"/>
                <a:cs typeface="+mn-cs"/>
              </a:rPr>
              <a:t> a family agreement </a:t>
            </a:r>
            <a:r>
              <a:rPr lang="en-GB" sz="1200" kern="1200" baseline="0" dirty="0">
                <a:solidFill>
                  <a:schemeClr val="tx1"/>
                </a:solidFill>
                <a:effectLst/>
                <a:latin typeface="+mn-lt"/>
                <a:ea typeface="+mn-ea"/>
                <a:cs typeface="+mn-cs"/>
              </a:rPr>
              <a:t>- </a:t>
            </a:r>
            <a:r>
              <a:rPr lang="en-GB" dirty="0"/>
              <a:t>Before giving your child a device establish boundaries and rules. This</a:t>
            </a:r>
            <a:r>
              <a:rPr lang="en-GB" baseline="0" dirty="0"/>
              <a:t> is m</a:t>
            </a:r>
            <a:r>
              <a:rPr lang="en-GB" dirty="0"/>
              <a:t>uch easier to do before a device is given rather than after. Parents should research and review the apps/tech they are allowing their child to use, and set clear rules of use at the start and reiterate and review as the child uses it.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Use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devices in public spaces -</a:t>
            </a:r>
            <a:r>
              <a:rPr lang="en-GB" sz="1200" kern="1200" dirty="0">
                <a:solidFill>
                  <a:schemeClr val="tx1"/>
                </a:solidFill>
                <a:effectLst/>
                <a:latin typeface="+mn-lt"/>
                <a:ea typeface="+mn-ea"/>
                <a:cs typeface="+mn-cs"/>
              </a:rPr>
              <a:t> We understand that you can’t always be there with them, although if your child is primary school aged they should not access the internet unsupervised in private spaces, such as alone in a bedroom or bathroom. As young people develop, they often seek more privacy and autonomy in both their online and offline world</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it’s important to consider whether your child is developmentally ready to be left unsupervised using devices. Young children do not have reasoning skills to keep themselves safe independently,</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if they are faced with experienced offenders who know how to manipulate and overpower children.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b="1" dirty="0"/>
              <a:t>Parental</a:t>
            </a:r>
            <a:r>
              <a:rPr lang="en-GB" b="1" baseline="0" dirty="0"/>
              <a:t> controls – </a:t>
            </a:r>
            <a:r>
              <a:rPr lang="en-GB" sz="1200" kern="1200" dirty="0">
                <a:solidFill>
                  <a:schemeClr val="tx1"/>
                </a:solidFill>
                <a:effectLst/>
                <a:latin typeface="+mn-lt"/>
                <a:ea typeface="+mn-ea"/>
                <a:cs typeface="+mn-cs"/>
              </a:rPr>
              <a:t>For detailed guidance on all the different types of parental controls, you can use an </a:t>
            </a:r>
            <a:r>
              <a:rPr lang="en-GB" sz="1200" u="none" strike="noStrike"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 This gives you the chance to set up a personalised list of the controls used in your home on all your different devices. There is also advice on how to use all the various controls, with videos and step-by-step instructions.</a:t>
            </a:r>
            <a:endParaRPr lang="en-GB" b="1" baseline="0" dirty="0"/>
          </a:p>
          <a:p>
            <a:pPr lvl="0"/>
            <a:r>
              <a:rPr lang="en-GB" b="1" baseline="0" dirty="0"/>
              <a:t>Report any concerns </a:t>
            </a:r>
            <a:r>
              <a:rPr lang="en-GB" baseline="0" dirty="0"/>
              <a:t>– if you have any concerns about online sexual abuse, report these immediately to local police, NCA-CEOP or the NSPCC. </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26</a:t>
            </a:fld>
            <a:endParaRPr lang="en-GB" dirty="0"/>
          </a:p>
        </p:txBody>
      </p:sp>
    </p:spTree>
    <p:extLst>
      <p:ext uri="{BB962C8B-B14F-4D97-AF65-F5344CB8AC3E}">
        <p14:creationId xmlns:p14="http://schemas.microsoft.com/office/powerpoint/2010/main" val="3502505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Talk to your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best way you can protect your child is to establish a positive relationship with them around their life online. Talk to them – not just once, but have ongoing conversations as part of your family life. </a:t>
            </a:r>
          </a:p>
          <a:p>
            <a:r>
              <a:rPr lang="en-GB" sz="1200" b="1" kern="1200" dirty="0">
                <a:solidFill>
                  <a:schemeClr val="tx1"/>
                </a:solidFill>
                <a:effectLst/>
                <a:latin typeface="+mn-lt"/>
                <a:ea typeface="+mn-ea"/>
                <a:cs typeface="+mn-cs"/>
              </a:rPr>
              <a:t>Find a good time and place. </a:t>
            </a:r>
            <a:r>
              <a:rPr lang="en-GB" sz="1200" kern="1200" dirty="0">
                <a:solidFill>
                  <a:schemeClr val="tx1"/>
                </a:solidFill>
                <a:effectLst/>
                <a:latin typeface="+mn-lt"/>
                <a:ea typeface="+mn-ea"/>
                <a:cs typeface="+mn-cs"/>
              </a:rPr>
              <a:t>Pick an opportunity when you know you’re not going to be interrupted and you are both going to feel comfortable and have enough time – without turning it into one of those ‘special talks’ moments.</a:t>
            </a:r>
          </a:p>
          <a:p>
            <a:r>
              <a:rPr lang="en-GB" sz="1200" b="1" kern="1200" dirty="0">
                <a:solidFill>
                  <a:schemeClr val="tx1"/>
                </a:solidFill>
                <a:effectLst/>
                <a:latin typeface="+mn-lt"/>
                <a:ea typeface="+mn-ea"/>
                <a:cs typeface="+mn-cs"/>
              </a:rPr>
              <a:t>Think about how you are going to introduce the subject.  </a:t>
            </a:r>
            <a:r>
              <a:rPr lang="en-GB" sz="1200" kern="1200" dirty="0">
                <a:solidFill>
                  <a:schemeClr val="tx1"/>
                </a:solidFill>
                <a:effectLst/>
                <a:latin typeface="+mn-lt"/>
                <a:ea typeface="+mn-ea"/>
                <a:cs typeface="+mn-cs"/>
              </a:rPr>
              <a:t>You could mention a recent story that they might have heard about or just explain why you would like to talk to them about something.</a:t>
            </a:r>
          </a:p>
          <a:p>
            <a:r>
              <a:rPr lang="en-GB" sz="1200" b="1" kern="1200" dirty="0">
                <a:solidFill>
                  <a:schemeClr val="tx1"/>
                </a:solidFill>
                <a:effectLst/>
                <a:latin typeface="+mn-lt"/>
                <a:ea typeface="+mn-ea"/>
                <a:cs typeface="+mn-cs"/>
              </a:rPr>
              <a:t>Explain to them any worries you</a:t>
            </a:r>
            <a:r>
              <a:rPr lang="en-GB" sz="1200" b="1"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Your child might think that you are getting worried for no good reason, but if you explain why something is troubling you they will understand why you want to talk to them. Tell them if it is something you have read about or seen their friends doing. </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Listen. Don’t judge. Learn. </a:t>
            </a:r>
            <a:r>
              <a:rPr lang="en-GB" baseline="0" dirty="0"/>
              <a:t>Find out more about what they </a:t>
            </a:r>
            <a:r>
              <a:rPr lang="en-GB" sz="1200" kern="1200" dirty="0">
                <a:solidFill>
                  <a:schemeClr val="tx1"/>
                </a:solidFill>
                <a:effectLst/>
                <a:latin typeface="+mn-lt"/>
                <a:ea typeface="+mn-ea"/>
                <a:cs typeface="+mn-cs"/>
              </a:rPr>
              <a:t>encounter online; what they are doing, where they go, what they like and don’t like. Parental engagement in the positive aspect of being online and not just the risky things will help your child to talk more openly about their internet use, including anything that worries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most difficult conversations can be made easier if your child understands that you care about them and whatever the outcome you will love them just as much.</a:t>
            </a:r>
            <a:r>
              <a:rPr lang="en-GB" sz="1200" kern="1200" baseline="0" dirty="0">
                <a:solidFill>
                  <a:schemeClr val="tx1"/>
                </a:solidFill>
                <a:effectLst/>
                <a:latin typeface="+mn-lt"/>
                <a:ea typeface="+mn-ea"/>
                <a:cs typeface="+mn-cs"/>
              </a:rPr>
              <a:t> </a:t>
            </a:r>
            <a:r>
              <a:rPr lang="en-GB" baseline="0" dirty="0"/>
              <a:t>One of the biggest barriers to young people seeking help if something goes wrong online is the fear of being blamed, getting into trouble, and suffering repercussions (such as tech being taken away). Make sure your child knows that they can come to you for help if they are ever worried and that they won’t get into trouble. Young people who are banned from going online, or who feel that what they are doing is wrong, are less likely to ask for help and that makes them less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a:t>This is not on the slide but an important point to raise. </a:t>
            </a:r>
            <a:r>
              <a:rPr lang="en-GB" b="1" baseline="0" dirty="0"/>
              <a:t>Parental controls </a:t>
            </a:r>
            <a:r>
              <a:rPr lang="en-GB" baseline="0" dirty="0"/>
              <a:t>- </a:t>
            </a:r>
            <a:r>
              <a:rPr lang="en-GB" sz="1200" kern="1200" dirty="0">
                <a:solidFill>
                  <a:schemeClr val="tx1"/>
                </a:solidFill>
                <a:effectLst/>
                <a:latin typeface="+mn-lt"/>
                <a:ea typeface="+mn-ea"/>
                <a:cs typeface="+mn-cs"/>
              </a:rPr>
              <a:t>Controls are an</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first step to helping to protect your child online, but they are not a single solution to staying safe; talking to your children and encouraging responsible behaviour is critical. For detailed guidance on all the different types of control, you can use this </a:t>
            </a:r>
            <a:r>
              <a:rPr lang="en-GB" sz="1200" u="sng"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This gives you the chance to set up a personalised list of the controls used in your home on all your different devices. There is also advice on how to use all the various controls, with videos and step-by-step instructions.</a:t>
            </a:r>
            <a:endParaRPr lang="en-GB"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27</a:t>
            </a:fld>
            <a:endParaRPr lang="en-GB" dirty="0"/>
          </a:p>
        </p:txBody>
      </p:sp>
    </p:spTree>
    <p:extLst>
      <p:ext uri="{BB962C8B-B14F-4D97-AF65-F5344CB8AC3E}">
        <p14:creationId xmlns:p14="http://schemas.microsoft.com/office/powerpoint/2010/main" val="988424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2</a:t>
            </a:fld>
            <a:endParaRPr lang="en-GB" dirty="0"/>
          </a:p>
        </p:txBody>
      </p:sp>
    </p:spTree>
    <p:extLst>
      <p:ext uri="{BB962C8B-B14F-4D97-AF65-F5344CB8AC3E}">
        <p14:creationId xmlns:p14="http://schemas.microsoft.com/office/powerpoint/2010/main" val="297260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YouTube video to slide – Jessie and Friends Parents video [Accessible from March 2019]</a:t>
            </a:r>
          </a:p>
          <a:p>
            <a:r>
              <a:rPr lang="en-GB" sz="1200" kern="1200" dirty="0">
                <a:solidFill>
                  <a:schemeClr val="tx1"/>
                </a:solidFill>
                <a:effectLst/>
                <a:latin typeface="+mn-lt"/>
                <a:ea typeface="+mn-ea"/>
                <a:cs typeface="+mn-cs"/>
              </a:rPr>
              <a:t>Non-subtitled version - </a:t>
            </a:r>
            <a:r>
              <a:rPr lang="en-GB" sz="1200" u="sng" kern="1200" dirty="0">
                <a:solidFill>
                  <a:schemeClr val="tx1"/>
                </a:solidFill>
                <a:effectLst/>
                <a:latin typeface="+mn-lt"/>
                <a:ea typeface="+mn-ea"/>
                <a:cs typeface="+mn-cs"/>
                <a:hlinkClick r:id="rId3"/>
              </a:rPr>
              <a:t>https://youtu.be/Z8i7vnXQdvw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Subtitled version - </a:t>
            </a:r>
          </a:p>
          <a:p>
            <a:r>
              <a:rPr lang="en-GB" sz="1200" i="1" kern="1200" dirty="0">
                <a:solidFill>
                  <a:schemeClr val="tx1"/>
                </a:solidFill>
                <a:effectLst/>
                <a:latin typeface="+mn-lt"/>
                <a:ea typeface="+mn-ea"/>
                <a:cs typeface="+mn-cs"/>
              </a:rPr>
              <a:t>Insert</a:t>
            </a:r>
            <a:r>
              <a:rPr lang="en-GB" sz="1200" i="1" kern="1200" baseline="0" dirty="0">
                <a:solidFill>
                  <a:schemeClr val="tx1"/>
                </a:solidFill>
                <a:effectLst/>
                <a:latin typeface="+mn-lt"/>
                <a:ea typeface="+mn-ea"/>
                <a:cs typeface="+mn-cs"/>
              </a:rPr>
              <a:t> video file to slide – Play Like Share Parents and Carers Trailer</a:t>
            </a:r>
            <a:endParaRPr lang="en-GB" sz="1200" i="1"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Jessie &amp; Friends – due for release March 2019</a:t>
            </a:r>
          </a:p>
          <a:p>
            <a:endParaRPr lang="en-GB" sz="1200" i="1" kern="1200" dirty="0">
              <a:solidFill>
                <a:schemeClr val="tx1"/>
              </a:solidFill>
              <a:effectLst/>
              <a:latin typeface="+mn-lt"/>
              <a:ea typeface="+mn-ea"/>
              <a:cs typeface="+mn-cs"/>
            </a:endParaRPr>
          </a:p>
          <a:p>
            <a:pPr fontAlgn="ct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is a Thinkuknow education package for children aged 4-7 years.  </a:t>
            </a: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aims to give children the knowledge, skills and confidence they need to help them stay safe  from sexual abuse, exploitation and other risks they may encounter online. </a:t>
            </a:r>
          </a:p>
          <a:p>
            <a:pPr fontAlgn="ctr"/>
            <a:r>
              <a:rPr lang="en-GB" sz="1200" kern="1200" dirty="0">
                <a:solidFill>
                  <a:schemeClr val="tx1"/>
                </a:solidFill>
                <a:effectLst/>
                <a:latin typeface="+mn-lt"/>
                <a:ea typeface="+mn-ea"/>
                <a:cs typeface="+mn-cs"/>
              </a:rPr>
              <a:t> </a:t>
            </a:r>
          </a:p>
          <a:p>
            <a:pPr fontAlgn="ctr"/>
            <a:r>
              <a:rPr lang="en-GB" sz="1200" kern="1200" dirty="0">
                <a:solidFill>
                  <a:schemeClr val="tx1"/>
                </a:solidFill>
                <a:effectLst/>
                <a:latin typeface="+mn-lt"/>
                <a:ea typeface="+mn-ea"/>
                <a:cs typeface="+mn-cs"/>
              </a:rPr>
              <a:t>The animations and activities provide children with the opportunity to explore ideas like trust, false identity online, consent, and develop their confidence to ask an adult they trust for help if something online makes them feel uncomfortable. </a:t>
            </a:r>
          </a:p>
          <a:p>
            <a:pPr fontAlgn="ctr"/>
            <a:r>
              <a:rPr lang="en-GB" sz="1200" kern="1200" dirty="0">
                <a:solidFill>
                  <a:schemeClr val="tx1"/>
                </a:solidFill>
                <a:effectLst/>
                <a:latin typeface="+mn-lt"/>
                <a:ea typeface="+mn-ea"/>
                <a:cs typeface="+mn-cs"/>
              </a:rPr>
              <a:t> </a:t>
            </a:r>
          </a:p>
          <a:p>
            <a:pPr fontAlgn="ctr"/>
            <a:r>
              <a:rPr lang="en-GB" sz="1200" i="1" kern="1200" dirty="0">
                <a:solidFill>
                  <a:schemeClr val="tx1"/>
                </a:solidFill>
                <a:effectLst/>
                <a:latin typeface="+mn-lt"/>
                <a:ea typeface="+mn-ea"/>
                <a:cs typeface="+mn-cs"/>
              </a:rPr>
              <a:t>Jessie &amp; Friends</a:t>
            </a:r>
            <a:r>
              <a:rPr lang="en-GB" sz="1200" kern="1200" dirty="0">
                <a:solidFill>
                  <a:schemeClr val="tx1"/>
                </a:solidFill>
                <a:effectLst/>
                <a:latin typeface="+mn-lt"/>
                <a:ea typeface="+mn-ea"/>
                <a:cs typeface="+mn-cs"/>
              </a:rPr>
              <a:t> does not  depict any scenario involving an adult sexual offender and instead</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encourages children to focus on behaviours, not motivations which helps them identify and respond safely to strategies that sexual offenders typically use to groom children. It does so without raising confusing, frightening or age-inappropriate questions about why an adult might behave in this way towards a child. </a:t>
            </a:r>
          </a:p>
          <a:p>
            <a:pPr fontAlgn="ct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animation has been specifically created for different age groups: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Episode 1 - Watching videos  (4-5 years) </a:t>
            </a:r>
          </a:p>
          <a:p>
            <a:r>
              <a:rPr lang="en-GB" sz="1200" kern="1200" dirty="0">
                <a:solidFill>
                  <a:schemeClr val="tx1"/>
                </a:solidFill>
                <a:effectLst/>
                <a:latin typeface="+mn-lt"/>
                <a:ea typeface="+mn-ea"/>
                <a:cs typeface="+mn-cs"/>
              </a:rPr>
              <a:t>Episode 2 – Sharing pictures ( 5-6 years) </a:t>
            </a:r>
          </a:p>
          <a:p>
            <a:r>
              <a:rPr lang="en-GB" sz="1200" kern="1200" dirty="0">
                <a:solidFill>
                  <a:schemeClr val="tx1"/>
                </a:solidFill>
                <a:effectLst/>
                <a:latin typeface="+mn-lt"/>
                <a:ea typeface="+mn-ea"/>
                <a:cs typeface="+mn-cs"/>
              </a:rPr>
              <a:t>Episode 3 – Playing games  (6-7 years)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episode ends in a catchy song, aimed to reinforce  the films safety messages. More information for parents and carers can be found at </a:t>
            </a:r>
            <a:r>
              <a:rPr lang="en-GB" sz="1200" u="sng" kern="1200" dirty="0">
                <a:solidFill>
                  <a:schemeClr val="tx1"/>
                </a:solidFill>
                <a:effectLst/>
                <a:latin typeface="+mn-lt"/>
                <a:ea typeface="+mn-ea"/>
                <a:cs typeface="+mn-cs"/>
                <a:hlinkClick r:id="rId4"/>
              </a:rPr>
              <a:t>www.thinkuknow.co.uk/parents/jessie-and-friends</a:t>
            </a:r>
            <a:r>
              <a:rPr lang="en-GB" sz="120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Play Like Share</a:t>
            </a:r>
          </a:p>
          <a:p>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is one</a:t>
            </a:r>
            <a:r>
              <a:rPr lang="en-GB" sz="1200" kern="1200" baseline="0" dirty="0">
                <a:solidFill>
                  <a:schemeClr val="tx1"/>
                </a:solidFill>
                <a:effectLst/>
                <a:latin typeface="+mn-lt"/>
                <a:ea typeface="+mn-ea"/>
                <a:cs typeface="+mn-cs"/>
              </a:rPr>
              <a:t> of the Thinkuknow resources for 8-10 year olds</a:t>
            </a:r>
            <a:r>
              <a:rPr lang="en-GB" sz="1200" i="0" kern="1200" baseline="0" dirty="0">
                <a:solidFill>
                  <a:schemeClr val="tx1"/>
                </a:solidFill>
                <a:effectLst/>
                <a:latin typeface="+mn-lt"/>
                <a:ea typeface="+mn-ea"/>
                <a:cs typeface="+mn-cs"/>
              </a:rPr>
              <a:t>. It is a three episode animated series that </a:t>
            </a:r>
            <a:r>
              <a:rPr lang="en-GB" sz="1200" kern="1200" dirty="0">
                <a:solidFill>
                  <a:schemeClr val="tx1"/>
                </a:solidFill>
                <a:effectLst/>
                <a:latin typeface="+mn-lt"/>
                <a:ea typeface="+mn-ea"/>
                <a:cs typeface="+mn-cs"/>
              </a:rPr>
              <a:t>follow the adventures of Alfie, Ellie and Sam as they form a band and enter their school’s Battle of the Bands contest, taking on the mean but ‘cool’ Popcorn Wizards as they go. The three friends learn that while the internet can help, they need to use it wisely and safely. The films teach children how to spot the early signs of manipulative, pressurising and threatening behaviour by people they might meet online, and develops their confidence to respond safely and get help.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watch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with your child and use this to start a conversation about the internet and staying safe. All three episodes can be found on the </a:t>
            </a:r>
            <a:r>
              <a:rPr lang="en-GB" sz="1200" u="none" strike="noStrike" kern="1200" dirty="0">
                <a:solidFill>
                  <a:schemeClr val="tx1"/>
                </a:solidFill>
                <a:effectLst/>
                <a:latin typeface="+mn-lt"/>
                <a:ea typeface="+mn-ea"/>
                <a:cs typeface="+mn-cs"/>
                <a:hlinkClick r:id="rId5" tooltip="TUK 8-10s website"/>
              </a:rPr>
              <a:t>Thinkuknow website for 8-10 year olds</a:t>
            </a:r>
            <a:r>
              <a:rPr lang="en-GB" sz="1200" u="none" strike="noStrik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You</a:t>
            </a:r>
            <a:r>
              <a:rPr lang="en-GB" sz="1200" kern="1200" baseline="0" dirty="0">
                <a:solidFill>
                  <a:schemeClr val="tx1"/>
                </a:solidFill>
                <a:effectLst/>
                <a:latin typeface="+mn-lt"/>
                <a:ea typeface="+mn-ea"/>
                <a:cs typeface="+mn-cs"/>
              </a:rPr>
              <a:t> can download the Play Like Share Parents and Carers Factsheet for ideas and support on how to watch and discuss Play Like Share with your child, at Thinkuknow.co.uk/parents </a:t>
            </a:r>
            <a:r>
              <a:rPr lang="en-GB" sz="1200" i="1" kern="1200" baseline="0" dirty="0">
                <a:solidFill>
                  <a:schemeClr val="tx1"/>
                </a:solidFill>
                <a:effectLst/>
                <a:latin typeface="+mn-lt"/>
                <a:ea typeface="+mn-ea"/>
                <a:cs typeface="+mn-cs"/>
              </a:rPr>
              <a:t>[If appropriate, offer Factsheet as a take-home handout].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Band</a:t>
            </a:r>
            <a:r>
              <a:rPr lang="en-GB" sz="1200" b="1" kern="1200" baseline="0" dirty="0">
                <a:solidFill>
                  <a:schemeClr val="tx1"/>
                </a:solidFill>
                <a:effectLst/>
                <a:latin typeface="+mn-lt"/>
                <a:ea typeface="+mn-ea"/>
                <a:cs typeface="+mn-cs"/>
              </a:rPr>
              <a:t> R</a:t>
            </a:r>
            <a:r>
              <a:rPr lang="en-GB" sz="1200" b="1" kern="1200" dirty="0">
                <a:solidFill>
                  <a:schemeClr val="tx1"/>
                </a:solidFill>
                <a:effectLst/>
                <a:latin typeface="+mn-lt"/>
                <a:ea typeface="+mn-ea"/>
                <a:cs typeface="+mn-cs"/>
              </a:rPr>
              <a:t>unner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Also on the </a:t>
            </a:r>
            <a:r>
              <a:rPr lang="en-GB" sz="1200" u="none" strike="noStrike" kern="1200" dirty="0">
                <a:solidFill>
                  <a:schemeClr val="tx1"/>
                </a:solidFill>
                <a:effectLst/>
                <a:latin typeface="+mn-lt"/>
                <a:ea typeface="+mn-ea"/>
                <a:cs typeface="+mn-cs"/>
                <a:hlinkClick r:id="rId5" tooltip="TUK 8-10s website"/>
              </a:rPr>
              <a:t>Thinkuknow website for 8-10 year olds</a:t>
            </a:r>
            <a:r>
              <a:rPr lang="en-GB" sz="1200" u="none" strike="noStrike"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a fun interactive game called </a:t>
            </a:r>
            <a:r>
              <a:rPr lang="en-GB" sz="1200" i="1" kern="1200" dirty="0">
                <a:solidFill>
                  <a:schemeClr val="tx1"/>
                </a:solidFill>
                <a:effectLst/>
                <a:latin typeface="+mn-lt"/>
                <a:ea typeface="+mn-ea"/>
                <a:cs typeface="+mn-cs"/>
              </a:rPr>
              <a:t>Band Runner</a:t>
            </a:r>
            <a:r>
              <a:rPr lang="en-GB" sz="1200" kern="1200" dirty="0">
                <a:solidFill>
                  <a:schemeClr val="tx1"/>
                </a:solidFill>
                <a:effectLst/>
                <a:latin typeface="+mn-lt"/>
                <a:ea typeface="+mn-ea"/>
                <a:cs typeface="+mn-cs"/>
              </a:rPr>
              <a:t> that helps 8-10 year olds learn how to stay safe from risks they might encounter online.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can chose to play the game as the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characters Ellie or Sam, and the game tasks them with helping Alfie to make safe choices online. Players run through school and collect stars for points, whilst using their guitars to eliminate all obstacles in their path as they try and make it to their next gig. If players miss a jump or take a tumble they then need to help Alfie solve an online safety dilemma to be able to continue play.</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353909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u="none" strike="noStrike" kern="1200" baseline="0" dirty="0">
                <a:solidFill>
                  <a:schemeClr val="tx1"/>
                </a:solidFill>
                <a:latin typeface="+mn-lt"/>
                <a:ea typeface="+mn-ea"/>
                <a:cs typeface="+mn-cs"/>
              </a:rPr>
              <a:t>Note to presenter: Before delivering this section, familiarise yourself with NCA-CEOP’s website and advice pages by visiting </a:t>
            </a:r>
            <a:r>
              <a:rPr lang="en-GB" sz="1200" b="0" i="0" u="sng" strike="noStrike" kern="1200" baseline="0" dirty="0">
                <a:solidFill>
                  <a:schemeClr val="tx1"/>
                </a:solidFill>
                <a:latin typeface="+mn-lt"/>
                <a:ea typeface="+mn-ea"/>
                <a:cs typeface="+mn-cs"/>
              </a:rPr>
              <a:t>www.ceop.police.uk</a:t>
            </a:r>
            <a:r>
              <a:rPr lang="en-GB" sz="1200" b="0" i="1" u="none" strike="noStrike" kern="1200" baseline="0" dirty="0">
                <a:solidFill>
                  <a:schemeClr val="tx1"/>
                </a:solidFill>
                <a:latin typeface="+mn-lt"/>
                <a:ea typeface="+mn-ea"/>
                <a:cs typeface="+mn-cs"/>
              </a:rPr>
              <a:t>.The website has information on: </a:t>
            </a:r>
          </a:p>
          <a:p>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When to report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What happens when a report is made to NCA-CEOP </a:t>
            </a:r>
          </a:p>
          <a:p>
            <a:pPr marL="171450" indent="-171450">
              <a:buFont typeface="Arial" panose="020B0604020202020204" pitchFamily="34" charset="0"/>
              <a:buChar char="•"/>
            </a:pPr>
            <a:r>
              <a:rPr lang="en-GB" sz="1200" b="0" i="1" u="none" strike="noStrike" kern="1200" baseline="0" dirty="0">
                <a:solidFill>
                  <a:schemeClr val="tx1"/>
                </a:solidFill>
                <a:latin typeface="+mn-lt"/>
                <a:ea typeface="+mn-ea"/>
                <a:cs typeface="+mn-cs"/>
              </a:rPr>
              <a:t>How NCA-CEOP can help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NCA-CEOP website is known as the ‘safety centre’ as it hosts an online reporting tool, made specifically for children and young people in order for them to report concerns relating to online sexual abuse and exploitation directly to NCA-CEOP. Parents and carers can also report to NCA-CEOP if they are worried about a child or young person in their care. The buttons on the right hand side of the screen link to the safety centre. The Click CEOP button can be embedded on external websites, such as a school’s website (</a:t>
            </a:r>
            <a:r>
              <a:rPr lang="en-GB" sz="1200" b="0" i="1" u="none" strike="noStrike" kern="1200" baseline="0" dirty="0">
                <a:solidFill>
                  <a:schemeClr val="tx1"/>
                </a:solidFill>
                <a:latin typeface="+mn-lt"/>
                <a:ea typeface="+mn-ea"/>
                <a:cs typeface="+mn-cs"/>
              </a:rPr>
              <a:t>if you have the button on your organisations website tell audience where this can be found</a:t>
            </a:r>
            <a:r>
              <a:rPr lang="en-GB" sz="1200" b="0" i="0" u="none" strike="noStrike" kern="1200" baseline="0" dirty="0">
                <a:solidFill>
                  <a:schemeClr val="tx1"/>
                </a:solidFill>
                <a:latin typeface="+mn-lt"/>
                <a:ea typeface="+mn-ea"/>
                <a:cs typeface="+mn-cs"/>
              </a:rPr>
              <a:t>) and the ‘worried about something’ button is hosted on the Thinkuknow 8-10 year old website.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NCA-CEOP takes all reports seriously. The reporting form is designed to be as accessible as possible by children, but it is highly recommend that young children of primary school age seek the support of an adult they trust to help them make a report.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It is not possible to report to NCA-CEOP anonymously. NCA-CEOP advise any urgent reports where a child is in immediate danger should be reported to the local police force where the child is located.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Cyberbullying should </a:t>
            </a:r>
            <a:r>
              <a:rPr lang="en-GB" sz="1200" b="1" i="0" u="none" strike="noStrike" kern="1200" baseline="0" dirty="0">
                <a:solidFill>
                  <a:schemeClr val="tx1"/>
                </a:solidFill>
                <a:latin typeface="+mn-lt"/>
                <a:ea typeface="+mn-ea"/>
                <a:cs typeface="+mn-cs"/>
              </a:rPr>
              <a:t>not </a:t>
            </a:r>
            <a:r>
              <a:rPr lang="en-GB" sz="1200" b="0" i="0" u="none" strike="noStrike" kern="1200" baseline="0" dirty="0">
                <a:solidFill>
                  <a:schemeClr val="tx1"/>
                </a:solidFill>
                <a:latin typeface="+mn-lt"/>
                <a:ea typeface="+mn-ea"/>
                <a:cs typeface="+mn-cs"/>
              </a:rPr>
              <a:t>be reported to NCA-CEOP as it falls outside their remit of CSAE. Children and young people should be directed to speak to an adult they trust, and/or referred to Childline, if they would like to speak to someone about how they are feeling. </a:t>
            </a:r>
            <a:endParaRPr lang="en-GB" b="0" dirty="0"/>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54630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30</a:t>
            </a:fld>
            <a:endParaRPr lang="en-GB" dirty="0"/>
          </a:p>
        </p:txBody>
      </p:sp>
    </p:spTree>
    <p:extLst>
      <p:ext uri="{BB962C8B-B14F-4D97-AF65-F5344CB8AC3E}">
        <p14:creationId xmlns:p14="http://schemas.microsoft.com/office/powerpoint/2010/main" val="3907373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32</a:t>
            </a:fld>
            <a:endParaRPr lang="en-GB" dirty="0"/>
          </a:p>
        </p:txBody>
      </p:sp>
    </p:spTree>
    <p:extLst>
      <p:ext uri="{BB962C8B-B14F-4D97-AF65-F5344CB8AC3E}">
        <p14:creationId xmlns:p14="http://schemas.microsoft.com/office/powerpoint/2010/main" val="2669993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33</a:t>
            </a:fld>
            <a:endParaRPr lang="en-GB" dirty="0"/>
          </a:p>
        </p:txBody>
      </p:sp>
    </p:spTree>
    <p:extLst>
      <p:ext uri="{BB962C8B-B14F-4D97-AF65-F5344CB8AC3E}">
        <p14:creationId xmlns:p14="http://schemas.microsoft.com/office/powerpoint/2010/main" val="78550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34</a:t>
            </a:fld>
            <a:endParaRPr lang="en-GB" dirty="0"/>
          </a:p>
        </p:txBody>
      </p:sp>
    </p:spTree>
    <p:extLst>
      <p:ext uri="{BB962C8B-B14F-4D97-AF65-F5344CB8AC3E}">
        <p14:creationId xmlns:p14="http://schemas.microsoft.com/office/powerpoint/2010/main" val="429814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35</a:t>
            </a:fld>
            <a:endParaRPr lang="en-GB" dirty="0"/>
          </a:p>
        </p:txBody>
      </p:sp>
    </p:spTree>
    <p:extLst>
      <p:ext uri="{BB962C8B-B14F-4D97-AF65-F5344CB8AC3E}">
        <p14:creationId xmlns:p14="http://schemas.microsoft.com/office/powerpoint/2010/main" val="1447072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36</a:t>
            </a:fld>
            <a:endParaRPr lang="en-GB" dirty="0"/>
          </a:p>
        </p:txBody>
      </p:sp>
    </p:spTree>
    <p:extLst>
      <p:ext uri="{BB962C8B-B14F-4D97-AF65-F5344CB8AC3E}">
        <p14:creationId xmlns:p14="http://schemas.microsoft.com/office/powerpoint/2010/main" val="591239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37</a:t>
            </a:fld>
            <a:endParaRPr lang="en-GB" dirty="0"/>
          </a:p>
        </p:txBody>
      </p:sp>
    </p:spTree>
    <p:extLst>
      <p:ext uri="{BB962C8B-B14F-4D97-AF65-F5344CB8AC3E}">
        <p14:creationId xmlns:p14="http://schemas.microsoft.com/office/powerpoint/2010/main" val="23905832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38</a:t>
            </a:fld>
            <a:endParaRPr lang="en-GB" dirty="0"/>
          </a:p>
        </p:txBody>
      </p:sp>
    </p:spTree>
    <p:extLst>
      <p:ext uri="{BB962C8B-B14F-4D97-AF65-F5344CB8AC3E}">
        <p14:creationId xmlns:p14="http://schemas.microsoft.com/office/powerpoint/2010/main" val="4041052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a:t>
            </a:fld>
            <a:endParaRPr lang="en-GB" dirty="0"/>
          </a:p>
        </p:txBody>
      </p:sp>
    </p:spTree>
    <p:extLst>
      <p:ext uri="{BB962C8B-B14F-4D97-AF65-F5344CB8AC3E}">
        <p14:creationId xmlns:p14="http://schemas.microsoft.com/office/powerpoint/2010/main" val="21819242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39</a:t>
            </a:fld>
            <a:endParaRPr lang="en-GB" dirty="0"/>
          </a:p>
        </p:txBody>
      </p:sp>
    </p:spTree>
    <p:extLst>
      <p:ext uri="{BB962C8B-B14F-4D97-AF65-F5344CB8AC3E}">
        <p14:creationId xmlns:p14="http://schemas.microsoft.com/office/powerpoint/2010/main" val="2234659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40</a:t>
            </a:fld>
            <a:endParaRPr lang="en-GB" dirty="0"/>
          </a:p>
        </p:txBody>
      </p:sp>
    </p:spTree>
    <p:extLst>
      <p:ext uri="{BB962C8B-B14F-4D97-AF65-F5344CB8AC3E}">
        <p14:creationId xmlns:p14="http://schemas.microsoft.com/office/powerpoint/2010/main" val="280119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41</a:t>
            </a:fld>
            <a:endParaRPr lang="en-GB" dirty="0"/>
          </a:p>
        </p:txBody>
      </p:sp>
    </p:spTree>
    <p:extLst>
      <p:ext uri="{BB962C8B-B14F-4D97-AF65-F5344CB8AC3E}">
        <p14:creationId xmlns:p14="http://schemas.microsoft.com/office/powerpoint/2010/main" val="1560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Discuss the different resources displayed and explain that concrete options are endless. Concrete resources are simply practical items that pupils can hold and manipulate to help them explore abstract mathematical concepts and the relationships between them. </a:t>
            </a:r>
          </a:p>
          <a:p>
            <a:r>
              <a:rPr lang="en-US" sz="1200" i="1" kern="1200" dirty="0">
                <a:solidFill>
                  <a:schemeClr val="tx1"/>
                </a:solidFill>
                <a:effectLst/>
                <a:latin typeface="+mn-lt"/>
                <a:ea typeface="+mn-ea"/>
                <a:cs typeface="+mn-cs"/>
              </a:rPr>
              <a:t>After slide 4, share the White Rose Maths Hub video, </a:t>
            </a:r>
            <a:r>
              <a:rPr lang="en-US" sz="1200" b="1" i="1" kern="1200" dirty="0">
                <a:solidFill>
                  <a:schemeClr val="tx1"/>
                </a:solidFill>
                <a:effectLst/>
                <a:latin typeface="+mn-lt"/>
                <a:ea typeface="+mn-ea"/>
                <a:cs typeface="+mn-cs"/>
              </a:rPr>
              <a:t>The importance of concrete</a:t>
            </a:r>
            <a:r>
              <a:rPr lang="en-US" sz="1200" i="1" kern="1200" dirty="0">
                <a:solidFill>
                  <a:schemeClr val="tx1"/>
                </a:solidFill>
                <a:effectLst/>
                <a:latin typeface="+mn-lt"/>
                <a:ea typeface="+mn-ea"/>
                <a:cs typeface="+mn-cs"/>
              </a:rPr>
              <a:t>. Give teachers time to discuss what they like and/or dislike about the video and explore the key messages.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A26690F-C0F2-1E49-AD10-FAD56FBB692A}" type="slidenum">
              <a:rPr lang="en-US" smtClean="0"/>
              <a:t>42</a:t>
            </a:fld>
            <a:endParaRPr lang="en-US" dirty="0"/>
          </a:p>
        </p:txBody>
      </p:sp>
    </p:spTree>
    <p:extLst>
      <p:ext uri="{BB962C8B-B14F-4D97-AF65-F5344CB8AC3E}">
        <p14:creationId xmlns:p14="http://schemas.microsoft.com/office/powerpoint/2010/main" val="594504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Concrete manipulatives are essential learning tools, but if pupils use </a:t>
            </a:r>
            <a:r>
              <a:rPr lang="en-GB" sz="1200" u="sng" kern="1200" dirty="0">
                <a:solidFill>
                  <a:schemeClr val="tx1"/>
                </a:solidFill>
                <a:effectLst/>
                <a:latin typeface="+mn-lt"/>
                <a:ea typeface="+mn-ea"/>
                <a:cs typeface="+mn-cs"/>
              </a:rPr>
              <a:t>only </a:t>
            </a:r>
            <a:r>
              <a:rPr lang="en-GB" sz="1200" kern="1200" dirty="0">
                <a:solidFill>
                  <a:schemeClr val="tx1"/>
                </a:solidFill>
                <a:effectLst/>
                <a:latin typeface="+mn-lt"/>
                <a:ea typeface="+mn-ea"/>
                <a:cs typeface="+mn-cs"/>
              </a:rPr>
              <a:t>concrete resources, then they will become mechanics of maths, rather than mathematicians. With this in mind, t</a:t>
            </a:r>
            <a:r>
              <a:rPr lang="en-US" sz="1200" kern="1200" dirty="0">
                <a:solidFill>
                  <a:schemeClr val="tx1"/>
                </a:solidFill>
                <a:effectLst/>
                <a:latin typeface="+mn-lt"/>
                <a:ea typeface="+mn-ea"/>
                <a:cs typeface="+mn-cs"/>
              </a:rPr>
              <a:t>he final quote powerfully </a:t>
            </a:r>
            <a:r>
              <a:rPr lang="en-GB" sz="1200" kern="1200" dirty="0">
                <a:solidFill>
                  <a:schemeClr val="tx1"/>
                </a:solidFill>
                <a:effectLst/>
                <a:latin typeface="+mn-lt"/>
                <a:ea typeface="+mn-ea"/>
                <a:cs typeface="+mn-cs"/>
              </a:rPr>
              <a:t>reinforces and summarises to your staff the importance of switching through the </a:t>
            </a:r>
            <a:r>
              <a:rPr lang="en-GB" sz="1200" u="sng" kern="1200" dirty="0">
                <a:solidFill>
                  <a:schemeClr val="tx1"/>
                </a:solidFill>
                <a:effectLst/>
                <a:latin typeface="+mn-lt"/>
                <a:ea typeface="+mn-ea"/>
                <a:cs typeface="+mn-cs"/>
              </a:rPr>
              <a:t>three different modes </a:t>
            </a:r>
            <a:r>
              <a:rPr lang="en-GB" sz="1200" kern="1200" dirty="0">
                <a:solidFill>
                  <a:schemeClr val="tx1"/>
                </a:solidFill>
                <a:effectLst/>
                <a:latin typeface="+mn-lt"/>
                <a:ea typeface="+mn-ea"/>
                <a:cs typeface="+mn-cs"/>
              </a:rPr>
              <a:t>to develop and deepen understanding.</a:t>
            </a:r>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9A26690F-C0F2-1E49-AD10-FAD56FBB692A}" type="slidenum">
              <a:rPr lang="en-US" smtClean="0"/>
              <a:t>43</a:t>
            </a:fld>
            <a:endParaRPr lang="en-US" dirty="0"/>
          </a:p>
        </p:txBody>
      </p:sp>
    </p:spTree>
    <p:extLst>
      <p:ext uri="{BB962C8B-B14F-4D97-AF65-F5344CB8AC3E}">
        <p14:creationId xmlns:p14="http://schemas.microsoft.com/office/powerpoint/2010/main" val="33480620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44</a:t>
            </a:fld>
            <a:endParaRPr lang="en-GB" dirty="0"/>
          </a:p>
        </p:txBody>
      </p:sp>
    </p:spTree>
    <p:extLst>
      <p:ext uri="{BB962C8B-B14F-4D97-AF65-F5344CB8AC3E}">
        <p14:creationId xmlns:p14="http://schemas.microsoft.com/office/powerpoint/2010/main" val="2640419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45</a:t>
            </a:fld>
            <a:endParaRPr lang="en-GB" dirty="0"/>
          </a:p>
        </p:txBody>
      </p:sp>
    </p:spTree>
    <p:extLst>
      <p:ext uri="{BB962C8B-B14F-4D97-AF65-F5344CB8AC3E}">
        <p14:creationId xmlns:p14="http://schemas.microsoft.com/office/powerpoint/2010/main" val="3807940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16A95B5-EAD9-4766-9B39-AD12E63DB800}" type="slidenum">
              <a:rPr lang="en-GB" smtClean="0"/>
              <a:t>47</a:t>
            </a:fld>
            <a:endParaRPr lang="en-GB" dirty="0"/>
          </a:p>
        </p:txBody>
      </p:sp>
    </p:spTree>
    <p:extLst>
      <p:ext uri="{BB962C8B-B14F-4D97-AF65-F5344CB8AC3E}">
        <p14:creationId xmlns:p14="http://schemas.microsoft.com/office/powerpoint/2010/main" val="10964069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49</a:t>
            </a:fld>
            <a:endParaRPr lang="en-GB" dirty="0"/>
          </a:p>
        </p:txBody>
      </p:sp>
    </p:spTree>
    <p:extLst>
      <p:ext uri="{BB962C8B-B14F-4D97-AF65-F5344CB8AC3E}">
        <p14:creationId xmlns:p14="http://schemas.microsoft.com/office/powerpoint/2010/main" val="3613817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50</a:t>
            </a:fld>
            <a:endParaRPr lang="en-GB" dirty="0"/>
          </a:p>
        </p:txBody>
      </p:sp>
    </p:spTree>
    <p:extLst>
      <p:ext uri="{BB962C8B-B14F-4D97-AF65-F5344CB8AC3E}">
        <p14:creationId xmlns:p14="http://schemas.microsoft.com/office/powerpoint/2010/main" val="1743097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4 ‘cs’ are the key aspects of staying safe online. Handout in your packs for additional information.</a:t>
            </a:r>
          </a:p>
        </p:txBody>
      </p:sp>
      <p:sp>
        <p:nvSpPr>
          <p:cNvPr id="4" name="Slide Number Placeholder 3"/>
          <p:cNvSpPr>
            <a:spLocks noGrp="1"/>
          </p:cNvSpPr>
          <p:nvPr>
            <p:ph type="sldNum" sz="quarter" idx="5"/>
          </p:nvPr>
        </p:nvSpPr>
        <p:spPr/>
        <p:txBody>
          <a:bodyPr/>
          <a:lstStyle/>
          <a:p>
            <a:fld id="{0419AFC9-8FED-476A-9AF1-A8970A59CF89}" type="slidenum">
              <a:rPr lang="en-GB" smtClean="0"/>
              <a:t>8</a:t>
            </a:fld>
            <a:endParaRPr lang="en-GB"/>
          </a:p>
        </p:txBody>
      </p:sp>
    </p:spTree>
    <p:extLst>
      <p:ext uri="{BB962C8B-B14F-4D97-AF65-F5344CB8AC3E}">
        <p14:creationId xmlns:p14="http://schemas.microsoft.com/office/powerpoint/2010/main" val="1331241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48B3A-9E49-46BC-8FFE-E38FB27BC053}" type="slidenum">
              <a:rPr lang="en-GB" smtClean="0"/>
              <a:t>52</a:t>
            </a:fld>
            <a:endParaRPr lang="en-GB" dirty="0"/>
          </a:p>
        </p:txBody>
      </p:sp>
    </p:spTree>
    <p:extLst>
      <p:ext uri="{BB962C8B-B14F-4D97-AF65-F5344CB8AC3E}">
        <p14:creationId xmlns:p14="http://schemas.microsoft.com/office/powerpoint/2010/main" val="1401808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10</a:t>
            </a:fld>
            <a:endParaRPr lang="en-GB"/>
          </a:p>
        </p:txBody>
      </p:sp>
    </p:spTree>
    <p:extLst>
      <p:ext uri="{BB962C8B-B14F-4D97-AF65-F5344CB8AC3E}">
        <p14:creationId xmlns:p14="http://schemas.microsoft.com/office/powerpoint/2010/main" val="185446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E95BFC4-4B86-4306-AD32-35B5EFF8204C}" type="slidenum">
              <a:rPr lang="en-GB" smtClean="0"/>
              <a:t>11</a:t>
            </a:fld>
            <a:endParaRPr lang="en-GB"/>
          </a:p>
        </p:txBody>
      </p:sp>
    </p:spTree>
    <p:extLst>
      <p:ext uri="{BB962C8B-B14F-4D97-AF65-F5344CB8AC3E}">
        <p14:creationId xmlns:p14="http://schemas.microsoft.com/office/powerpoint/2010/main" val="1257715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What can you do?</a:t>
            </a:r>
            <a:r>
              <a:rPr lang="en-GB" sz="1200" b="1"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There are a lot of practical</a:t>
            </a:r>
            <a:r>
              <a:rPr lang="en-GB" sz="1200" b="0" kern="1200" baseline="0" dirty="0">
                <a:solidFill>
                  <a:schemeClr val="tx1"/>
                </a:solidFill>
                <a:effectLst/>
                <a:latin typeface="+mn-lt"/>
                <a:ea typeface="+mn-ea"/>
                <a:cs typeface="+mn-cs"/>
              </a:rPr>
              <a:t> things you can do to support your child to stay safe online.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Talk to your child about their life online</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When opening the conversation with your child start with positives, finding out as much as you can about what your child does online and what it means to them. Have ongoing conversations with your child about who they are talking to online. Questions about whether they know them in real life and what they share are vital to support your child to be safer online. </a:t>
            </a:r>
            <a:r>
              <a:rPr lang="en-GB" sz="1200" dirty="0"/>
              <a:t>Be non-judgemental and supportive in these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Make sure your child knows where to go for support</a:t>
            </a:r>
            <a:r>
              <a:rPr lang="en-GB" sz="1200" b="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Help your child to identify adults that are there to help them. Children can sometimes feel they are to blame if something goes wrong online. Remind your child that they can always speak to an you or another adult they trust if they are worried, no matter what may have happened.</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Don’t threaten to ban technology – </a:t>
            </a:r>
            <a:r>
              <a:rPr lang="en-GB" sz="1200" kern="1200" dirty="0">
                <a:solidFill>
                  <a:schemeClr val="tx1"/>
                </a:solidFill>
                <a:effectLst/>
                <a:latin typeface="+mn-lt"/>
                <a:ea typeface="+mn-ea"/>
                <a:cs typeface="+mn-cs"/>
              </a:rPr>
              <a:t>It can help to suggest taking a break from an app for a period of time. This can help children learn from what happened, rather than banning them from the internet all together. Technology</a:t>
            </a:r>
            <a:r>
              <a:rPr lang="en-GB" sz="1200" kern="1200" baseline="0" dirty="0">
                <a:solidFill>
                  <a:schemeClr val="tx1"/>
                </a:solidFill>
                <a:effectLst/>
                <a:latin typeface="+mn-lt"/>
                <a:ea typeface="+mn-ea"/>
                <a:cs typeface="+mn-cs"/>
              </a:rPr>
              <a:t> can provide sources of support to children and it is important not to ban them from this, which could lead to them taking greater risks by accessing tech somewhere else.</a:t>
            </a:r>
            <a:endParaRPr lang="en-GB" sz="1200" b="0" kern="1200" baseline="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Practical</a:t>
            </a:r>
            <a:r>
              <a:rPr lang="en-GB" sz="1200" b="1" kern="1200" baseline="0" dirty="0">
                <a:solidFill>
                  <a:schemeClr val="tx1"/>
                </a:solidFill>
                <a:effectLst/>
                <a:latin typeface="+mn-lt"/>
                <a:ea typeface="+mn-ea"/>
                <a:cs typeface="+mn-cs"/>
              </a:rPr>
              <a:t> steps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Create</a:t>
            </a:r>
            <a:r>
              <a:rPr lang="en-GB" sz="1200" b="1" kern="1200" baseline="0" dirty="0">
                <a:solidFill>
                  <a:schemeClr val="tx1"/>
                </a:solidFill>
                <a:effectLst/>
                <a:latin typeface="+mn-lt"/>
                <a:ea typeface="+mn-ea"/>
                <a:cs typeface="+mn-cs"/>
              </a:rPr>
              <a:t> a family agreement </a:t>
            </a:r>
            <a:r>
              <a:rPr lang="en-GB" sz="1200" kern="1200" baseline="0" dirty="0">
                <a:solidFill>
                  <a:schemeClr val="tx1"/>
                </a:solidFill>
                <a:effectLst/>
                <a:latin typeface="+mn-lt"/>
                <a:ea typeface="+mn-ea"/>
                <a:cs typeface="+mn-cs"/>
              </a:rPr>
              <a:t>- </a:t>
            </a:r>
            <a:r>
              <a:rPr lang="en-GB" dirty="0"/>
              <a:t>Before giving your child a device establish boundaries and rules. This</a:t>
            </a:r>
            <a:r>
              <a:rPr lang="en-GB" baseline="0" dirty="0"/>
              <a:t> is m</a:t>
            </a:r>
            <a:r>
              <a:rPr lang="en-GB" dirty="0"/>
              <a:t>uch easier to do before a device is given rather than after. Parents should research and review the apps/tech they are allowing their child to use, and set clear rules of use at the start and reiterate and review as the child uses it.</a:t>
            </a:r>
          </a:p>
          <a:p>
            <a:pPr marL="0" marR="0" indent="0" algn="l" defTabSz="914400" rtl="0" eaLnBrk="0" fontAlgn="base" latinLnBrk="0" hangingPunct="0">
              <a:lnSpc>
                <a:spcPct val="100000"/>
              </a:lnSpc>
              <a:spcBef>
                <a:spcPct val="30000"/>
              </a:spcBef>
              <a:spcAft>
                <a:spcPct val="0"/>
              </a:spcAft>
              <a:buClrTx/>
              <a:buSzTx/>
              <a:buFontTx/>
              <a:buNone/>
              <a:tabLst/>
              <a:defRPr/>
            </a:pPr>
            <a:r>
              <a:rPr lang="en-GB" sz="1200" b="1" kern="1200" dirty="0">
                <a:solidFill>
                  <a:schemeClr val="tx1"/>
                </a:solidFill>
                <a:effectLst/>
                <a:latin typeface="+mn-lt"/>
                <a:ea typeface="+mn-ea"/>
                <a:cs typeface="+mn-cs"/>
              </a:rPr>
              <a:t>Use</a:t>
            </a:r>
            <a:r>
              <a:rPr lang="en-GB" sz="1200" b="1" kern="1200" baseline="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devices in public spaces -</a:t>
            </a:r>
            <a:r>
              <a:rPr lang="en-GB" sz="1200" kern="1200" dirty="0">
                <a:solidFill>
                  <a:schemeClr val="tx1"/>
                </a:solidFill>
                <a:effectLst/>
                <a:latin typeface="+mn-lt"/>
                <a:ea typeface="+mn-ea"/>
                <a:cs typeface="+mn-cs"/>
              </a:rPr>
              <a:t> We understand that you can’t always be there with them, although if your child is primary school aged they should not access the internet unsupervised in private spaces, such as alone in a bedroom or bathroom. As young people develop, they often seek more privacy and autonomy in both their online and offline world</a:t>
            </a:r>
            <a:r>
              <a:rPr lang="en-GB" sz="1200" kern="1200" baseline="0" dirty="0">
                <a:solidFill>
                  <a:schemeClr val="tx1"/>
                </a:solidFill>
                <a:effectLst/>
                <a:latin typeface="+mn-lt"/>
                <a:ea typeface="+mn-ea"/>
                <a:cs typeface="+mn-cs"/>
              </a:rPr>
              <a:t> but </a:t>
            </a:r>
            <a:r>
              <a:rPr lang="en-GB" sz="1200" kern="1200" dirty="0">
                <a:solidFill>
                  <a:schemeClr val="tx1"/>
                </a:solidFill>
                <a:effectLst/>
                <a:latin typeface="+mn-lt"/>
                <a:ea typeface="+mn-ea"/>
                <a:cs typeface="+mn-cs"/>
              </a:rPr>
              <a:t>it’s important to consider whether your child is developmentally ready to be left unsupervised using devices. Young children do not have reasoning skills to keep themselves safe independently,</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if they are faced with experienced offenders who know how to manipulate and overpower children.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a:t>
            </a:r>
          </a:p>
          <a:p>
            <a:r>
              <a:rPr lang="en-GB" b="1" dirty="0"/>
              <a:t>Parental</a:t>
            </a:r>
            <a:r>
              <a:rPr lang="en-GB" b="1" baseline="0" dirty="0"/>
              <a:t> controls – </a:t>
            </a:r>
            <a:r>
              <a:rPr lang="en-GB" sz="1200" kern="1200" dirty="0">
                <a:solidFill>
                  <a:schemeClr val="tx1"/>
                </a:solidFill>
                <a:effectLst/>
                <a:latin typeface="+mn-lt"/>
                <a:ea typeface="+mn-ea"/>
                <a:cs typeface="+mn-cs"/>
              </a:rPr>
              <a:t>For detailed guidance on all the different types of parental controls, you can use an </a:t>
            </a:r>
            <a:r>
              <a:rPr lang="en-GB" sz="1200" u="none" strike="noStrike"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 This gives you the chance to set up a personalised list of the controls used in your home on all your different devices. There is also advice on how to use all the various controls, with videos and step-by-step instructions.</a:t>
            </a:r>
            <a:endParaRPr lang="en-GB" b="1" baseline="0" dirty="0"/>
          </a:p>
          <a:p>
            <a:pPr lvl="0"/>
            <a:r>
              <a:rPr lang="en-GB" b="1" baseline="0" dirty="0"/>
              <a:t>Report any concerns </a:t>
            </a:r>
            <a:r>
              <a:rPr lang="en-GB" baseline="0" dirty="0"/>
              <a:t>– if you have any concerns about online sexual abuse, report these immediately to local police, NCA-CEOP or the NSPCC. </a:t>
            </a:r>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t>12</a:t>
            </a:fld>
            <a:endParaRPr lang="en-GB"/>
          </a:p>
        </p:txBody>
      </p:sp>
    </p:spTree>
    <p:extLst>
      <p:ext uri="{BB962C8B-B14F-4D97-AF65-F5344CB8AC3E}">
        <p14:creationId xmlns:p14="http://schemas.microsoft.com/office/powerpoint/2010/main" val="3752114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dirty="0"/>
              <a:t>Talk to your child</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The</a:t>
            </a:r>
            <a:r>
              <a:rPr lang="en-GB" baseline="0" dirty="0"/>
              <a:t> best way you can protect your child is to establish a positive relationship with them around their life online. Talk to them – not just once, but have ongoing conversations as part of your family life. </a:t>
            </a:r>
          </a:p>
          <a:p>
            <a:r>
              <a:rPr lang="en-GB" sz="1200" b="1" kern="1200" dirty="0">
                <a:solidFill>
                  <a:schemeClr val="tx1"/>
                </a:solidFill>
                <a:effectLst/>
                <a:latin typeface="+mn-lt"/>
                <a:ea typeface="+mn-ea"/>
                <a:cs typeface="+mn-cs"/>
              </a:rPr>
              <a:t>Find a good time and place. </a:t>
            </a:r>
            <a:r>
              <a:rPr lang="en-GB" sz="1200" kern="1200" dirty="0">
                <a:solidFill>
                  <a:schemeClr val="tx1"/>
                </a:solidFill>
                <a:effectLst/>
                <a:latin typeface="+mn-lt"/>
                <a:ea typeface="+mn-ea"/>
                <a:cs typeface="+mn-cs"/>
              </a:rPr>
              <a:t>Pick an opportunity when you know you’re not going to be interrupted and you are both going to feel comfortable and have enough time – without turning it into one of those ‘special talks’ moments.</a:t>
            </a:r>
          </a:p>
          <a:p>
            <a:r>
              <a:rPr lang="en-GB" sz="1200" b="1" kern="1200" dirty="0">
                <a:solidFill>
                  <a:schemeClr val="tx1"/>
                </a:solidFill>
                <a:effectLst/>
                <a:latin typeface="+mn-lt"/>
                <a:ea typeface="+mn-ea"/>
                <a:cs typeface="+mn-cs"/>
              </a:rPr>
              <a:t>Think about how you are going to introduce the subject.  </a:t>
            </a:r>
            <a:r>
              <a:rPr lang="en-GB" sz="1200" kern="1200" dirty="0">
                <a:solidFill>
                  <a:schemeClr val="tx1"/>
                </a:solidFill>
                <a:effectLst/>
                <a:latin typeface="+mn-lt"/>
                <a:ea typeface="+mn-ea"/>
                <a:cs typeface="+mn-cs"/>
              </a:rPr>
              <a:t>You could mention a recent story that they might have heard about or just explain why you would like to talk to them about something.</a:t>
            </a:r>
          </a:p>
          <a:p>
            <a:r>
              <a:rPr lang="en-GB" sz="1200" b="1" kern="1200" dirty="0">
                <a:solidFill>
                  <a:schemeClr val="tx1"/>
                </a:solidFill>
                <a:effectLst/>
                <a:latin typeface="+mn-lt"/>
                <a:ea typeface="+mn-ea"/>
                <a:cs typeface="+mn-cs"/>
              </a:rPr>
              <a:t>Explain to them any worries you</a:t>
            </a:r>
            <a:r>
              <a:rPr lang="en-GB" sz="1200" b="1" kern="1200" baseline="0" dirty="0">
                <a:solidFill>
                  <a:schemeClr val="tx1"/>
                </a:solidFill>
                <a:effectLst/>
                <a:latin typeface="+mn-lt"/>
                <a:ea typeface="+mn-ea"/>
                <a:cs typeface="+mn-cs"/>
              </a:rPr>
              <a:t> have. </a:t>
            </a:r>
            <a:r>
              <a:rPr lang="en-GB" sz="1200" kern="1200" dirty="0">
                <a:solidFill>
                  <a:schemeClr val="tx1"/>
                </a:solidFill>
                <a:effectLst/>
                <a:latin typeface="+mn-lt"/>
                <a:ea typeface="+mn-ea"/>
                <a:cs typeface="+mn-cs"/>
              </a:rPr>
              <a:t>Your child might think that you are getting worried for no good reason, but if you explain why something is troubling you they will understand why you want to talk to them. Tell them if it is something you have read about or seen their friends doing. </a:t>
            </a:r>
            <a:endParaRPr lang="en-GB"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Listen. Don’t judge. Learn. </a:t>
            </a:r>
            <a:r>
              <a:rPr lang="en-GB" baseline="0" dirty="0"/>
              <a:t>Find out more about what they </a:t>
            </a:r>
            <a:r>
              <a:rPr lang="en-GB" sz="1200" kern="1200" dirty="0">
                <a:solidFill>
                  <a:schemeClr val="tx1"/>
                </a:solidFill>
                <a:effectLst/>
                <a:latin typeface="+mn-lt"/>
                <a:ea typeface="+mn-ea"/>
                <a:cs typeface="+mn-cs"/>
              </a:rPr>
              <a:t>encounter online; what they are doing, where they go, what they like and don’t like. Parental engagement in the positive aspect of being online and not just the risky things will help your child to talk more openly about their internet use, including anything that worries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most difficult conversations can be made easier if your child understands that you care about them and whatever the outcome you will love them just as much.</a:t>
            </a:r>
            <a:r>
              <a:rPr lang="en-GB" sz="1200" kern="1200" baseline="0" dirty="0">
                <a:solidFill>
                  <a:schemeClr val="tx1"/>
                </a:solidFill>
                <a:effectLst/>
                <a:latin typeface="+mn-lt"/>
                <a:ea typeface="+mn-ea"/>
                <a:cs typeface="+mn-cs"/>
              </a:rPr>
              <a:t> </a:t>
            </a:r>
            <a:r>
              <a:rPr lang="en-GB" baseline="0" dirty="0"/>
              <a:t>One of the biggest barriers to young people seeking help if something goes wrong online is the fear of being blamed, getting into trouble, and suffering repercussions (such as tech being taken away). Make sure your child knows that they can come to you for help if they are ever worried and that they won’t get into trouble. Young people who are banned from going online, or who feel that what they are doing is wrong, are less likely to ask for help and that makes them less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i="1" baseline="0" dirty="0"/>
              <a:t>This is not on the slide but an important point to raise. </a:t>
            </a:r>
            <a:r>
              <a:rPr lang="en-GB" b="1" baseline="0" dirty="0"/>
              <a:t>Parental controls </a:t>
            </a:r>
            <a:r>
              <a:rPr lang="en-GB" baseline="0" dirty="0"/>
              <a:t>- </a:t>
            </a:r>
            <a:r>
              <a:rPr lang="en-GB" sz="1200" kern="1200" dirty="0">
                <a:solidFill>
                  <a:schemeClr val="tx1"/>
                </a:solidFill>
                <a:effectLst/>
                <a:latin typeface="+mn-lt"/>
                <a:ea typeface="+mn-ea"/>
                <a:cs typeface="+mn-cs"/>
              </a:rPr>
              <a:t>Controls are an</a:t>
            </a:r>
            <a:r>
              <a:rPr lang="en-GB" sz="1200" kern="1200" baseline="0" dirty="0">
                <a:solidFill>
                  <a:schemeClr val="tx1"/>
                </a:solidFill>
                <a:effectLst/>
                <a:latin typeface="+mn-lt"/>
                <a:ea typeface="+mn-ea"/>
                <a:cs typeface="+mn-cs"/>
              </a:rPr>
              <a:t> important </a:t>
            </a:r>
            <a:r>
              <a:rPr lang="en-GB" sz="1200" kern="1200" dirty="0">
                <a:solidFill>
                  <a:schemeClr val="tx1"/>
                </a:solidFill>
                <a:effectLst/>
                <a:latin typeface="+mn-lt"/>
                <a:ea typeface="+mn-ea"/>
                <a:cs typeface="+mn-cs"/>
              </a:rPr>
              <a:t>first step to helping to protect your child online, but they are not a single solution to staying safe; talking to your children and encouraging responsible behaviour is critical. For detailed guidance on all the different types of control, you can use this </a:t>
            </a:r>
            <a:r>
              <a:rPr lang="en-GB" sz="1200" u="sng" kern="1200" dirty="0">
                <a:solidFill>
                  <a:schemeClr val="tx1"/>
                </a:solidFill>
                <a:effectLst/>
                <a:latin typeface="+mn-lt"/>
                <a:ea typeface="+mn-ea"/>
                <a:cs typeface="+mn-cs"/>
                <a:hlinkClick r:id="rId3" tooltip="Internet Matters"/>
              </a:rPr>
              <a:t>online tool from Internet Matters</a:t>
            </a:r>
            <a:r>
              <a:rPr lang="en-GB" sz="1200" kern="1200" dirty="0">
                <a:solidFill>
                  <a:schemeClr val="tx1"/>
                </a:solidFill>
                <a:effectLst/>
                <a:latin typeface="+mn-lt"/>
                <a:ea typeface="+mn-ea"/>
                <a:cs typeface="+mn-cs"/>
              </a:rPr>
              <a:t>. This gives you the chance to set up a personalised list of the controls used in your home on all your different devices. There is also advice on how to use all the various controls, with videos and step-by-step instructions.</a:t>
            </a:r>
            <a:endParaRPr lang="en-GB" sz="1200" b="0" i="0" u="none" strike="noStrike"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95BFC4-4B86-4306-AD32-35B5EFF8204C}" type="slidenum">
              <a:rPr lang="en-GB" smtClean="0"/>
              <a:t>13</a:t>
            </a:fld>
            <a:endParaRPr lang="en-GB"/>
          </a:p>
        </p:txBody>
      </p:sp>
    </p:spTree>
    <p:extLst>
      <p:ext uri="{BB962C8B-B14F-4D97-AF65-F5344CB8AC3E}">
        <p14:creationId xmlns:p14="http://schemas.microsoft.com/office/powerpoint/2010/main" val="4140119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Insert YouTube video to slide – Jessie and Friends Parents video [Accessible from March 2019]</a:t>
            </a:r>
          </a:p>
          <a:p>
            <a:r>
              <a:rPr lang="en-GB" sz="1200" kern="1200" dirty="0">
                <a:solidFill>
                  <a:schemeClr val="tx1"/>
                </a:solidFill>
                <a:effectLst/>
                <a:latin typeface="+mn-lt"/>
                <a:ea typeface="+mn-ea"/>
                <a:cs typeface="+mn-cs"/>
              </a:rPr>
              <a:t>Non-subtitled version - </a:t>
            </a:r>
            <a:r>
              <a:rPr lang="en-GB" sz="1200" u="sng" kern="1200" dirty="0">
                <a:solidFill>
                  <a:schemeClr val="tx1"/>
                </a:solidFill>
                <a:effectLst/>
                <a:latin typeface="+mn-lt"/>
                <a:ea typeface="+mn-ea"/>
                <a:cs typeface="+mn-cs"/>
                <a:hlinkClick r:id="rId3"/>
              </a:rPr>
              <a:t>https://youtu.be/Z8i7vnXQdvw</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Subtitled version - </a:t>
            </a:r>
          </a:p>
          <a:p>
            <a:r>
              <a:rPr lang="en-GB" sz="1200" i="1" kern="1200" dirty="0">
                <a:solidFill>
                  <a:schemeClr val="tx1"/>
                </a:solidFill>
                <a:effectLst/>
                <a:latin typeface="+mn-lt"/>
                <a:ea typeface="+mn-ea"/>
                <a:cs typeface="+mn-cs"/>
              </a:rPr>
              <a:t>Insert</a:t>
            </a:r>
            <a:r>
              <a:rPr lang="en-GB" sz="1200" i="1" kern="1200" baseline="0" dirty="0">
                <a:solidFill>
                  <a:schemeClr val="tx1"/>
                </a:solidFill>
                <a:effectLst/>
                <a:latin typeface="+mn-lt"/>
                <a:ea typeface="+mn-ea"/>
                <a:cs typeface="+mn-cs"/>
              </a:rPr>
              <a:t> video file to slide – Play Like Share Parents and Carers Trailer</a:t>
            </a:r>
            <a:endParaRPr lang="en-GB" sz="1200" i="1"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Jessie &amp; Friends – due for release March 2019</a:t>
            </a:r>
          </a:p>
          <a:p>
            <a:endParaRPr lang="en-GB" sz="1200" i="1" kern="1200" dirty="0">
              <a:solidFill>
                <a:schemeClr val="tx1"/>
              </a:solidFill>
              <a:effectLst/>
              <a:latin typeface="+mn-lt"/>
              <a:ea typeface="+mn-ea"/>
              <a:cs typeface="+mn-cs"/>
            </a:endParaRPr>
          </a:p>
          <a:p>
            <a:pPr fontAlgn="ct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is a </a:t>
            </a:r>
            <a:r>
              <a:rPr lang="en-GB" sz="1200" kern="1200" dirty="0" err="1">
                <a:solidFill>
                  <a:schemeClr val="tx1"/>
                </a:solidFill>
                <a:effectLst/>
                <a:latin typeface="+mn-lt"/>
                <a:ea typeface="+mn-ea"/>
                <a:cs typeface="+mn-cs"/>
              </a:rPr>
              <a:t>Thinkuknow</a:t>
            </a:r>
            <a:r>
              <a:rPr lang="en-GB" sz="1200" kern="1200" dirty="0">
                <a:solidFill>
                  <a:schemeClr val="tx1"/>
                </a:solidFill>
                <a:effectLst/>
                <a:latin typeface="+mn-lt"/>
                <a:ea typeface="+mn-ea"/>
                <a:cs typeface="+mn-cs"/>
              </a:rPr>
              <a:t> education package for children aged 4-7 years.  </a:t>
            </a:r>
            <a:r>
              <a:rPr lang="en-GB" sz="1200" i="1" kern="1200" dirty="0">
                <a:solidFill>
                  <a:schemeClr val="tx1"/>
                </a:solidFill>
                <a:effectLst/>
                <a:latin typeface="+mn-lt"/>
                <a:ea typeface="+mn-ea"/>
                <a:cs typeface="+mn-cs"/>
              </a:rPr>
              <a:t>Jessie &amp; Friends </a:t>
            </a:r>
            <a:r>
              <a:rPr lang="en-GB" sz="1200" kern="1200" dirty="0">
                <a:solidFill>
                  <a:schemeClr val="tx1"/>
                </a:solidFill>
                <a:effectLst/>
                <a:latin typeface="+mn-lt"/>
                <a:ea typeface="+mn-ea"/>
                <a:cs typeface="+mn-cs"/>
              </a:rPr>
              <a:t>aims to give children the knowledge, skills and confidence they need to help them stay safe  from sexual abuse, exploitation and other risks they may encounter online. </a:t>
            </a:r>
          </a:p>
          <a:p>
            <a:pPr fontAlgn="ctr"/>
            <a:r>
              <a:rPr lang="en-GB" sz="1200" kern="1200" dirty="0">
                <a:solidFill>
                  <a:schemeClr val="tx1"/>
                </a:solidFill>
                <a:effectLst/>
                <a:latin typeface="+mn-lt"/>
                <a:ea typeface="+mn-ea"/>
                <a:cs typeface="+mn-cs"/>
              </a:rPr>
              <a:t> </a:t>
            </a:r>
          </a:p>
          <a:p>
            <a:pPr fontAlgn="ctr"/>
            <a:r>
              <a:rPr lang="en-GB" sz="1200" kern="1200" dirty="0">
                <a:solidFill>
                  <a:schemeClr val="tx1"/>
                </a:solidFill>
                <a:effectLst/>
                <a:latin typeface="+mn-lt"/>
                <a:ea typeface="+mn-ea"/>
                <a:cs typeface="+mn-cs"/>
              </a:rPr>
              <a:t>The animations and activities provide children with the opportunity to explore ideas like trust, false identity online, consent, and develop their confidence to ask an adult they trust for help if something online makes them feel uncomfortable. </a:t>
            </a:r>
          </a:p>
          <a:p>
            <a:pPr fontAlgn="ctr"/>
            <a:r>
              <a:rPr lang="en-GB" sz="1200" kern="1200" dirty="0">
                <a:solidFill>
                  <a:schemeClr val="tx1"/>
                </a:solidFill>
                <a:effectLst/>
                <a:latin typeface="+mn-lt"/>
                <a:ea typeface="+mn-ea"/>
                <a:cs typeface="+mn-cs"/>
              </a:rPr>
              <a:t> </a:t>
            </a:r>
          </a:p>
          <a:p>
            <a:pPr fontAlgn="ctr"/>
            <a:r>
              <a:rPr lang="en-GB" sz="1200" i="1" kern="1200" dirty="0">
                <a:solidFill>
                  <a:schemeClr val="tx1"/>
                </a:solidFill>
                <a:effectLst/>
                <a:latin typeface="+mn-lt"/>
                <a:ea typeface="+mn-ea"/>
                <a:cs typeface="+mn-cs"/>
              </a:rPr>
              <a:t>Jessie &amp; Friends</a:t>
            </a:r>
            <a:r>
              <a:rPr lang="en-GB" sz="1200" kern="1200" dirty="0">
                <a:solidFill>
                  <a:schemeClr val="tx1"/>
                </a:solidFill>
                <a:effectLst/>
                <a:latin typeface="+mn-lt"/>
                <a:ea typeface="+mn-ea"/>
                <a:cs typeface="+mn-cs"/>
              </a:rPr>
              <a:t> does not  depict any scenario involving an adult sexual offender and instead</a:t>
            </a:r>
            <a:r>
              <a:rPr lang="en-GB" sz="1200"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encourages children to focus on behaviours, not motivations which helps them identify and respond safely to strategies that sexual offenders typically use to groom children. It does so without raising confusing, frightening or age-inappropriate questions about why an adult might behave in this way towards a child. </a:t>
            </a:r>
          </a:p>
          <a:p>
            <a:pPr fontAlgn="ct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animation has been specifically created for different age groups: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Episode 1 - Watching videos  (4-5 years) </a:t>
            </a:r>
          </a:p>
          <a:p>
            <a:r>
              <a:rPr lang="en-GB" sz="1200" kern="1200" dirty="0">
                <a:solidFill>
                  <a:schemeClr val="tx1"/>
                </a:solidFill>
                <a:effectLst/>
                <a:latin typeface="+mn-lt"/>
                <a:ea typeface="+mn-ea"/>
                <a:cs typeface="+mn-cs"/>
              </a:rPr>
              <a:t>Episode 2 – Sharing pictures ( 5-6 years) </a:t>
            </a:r>
          </a:p>
          <a:p>
            <a:r>
              <a:rPr lang="en-GB" sz="1200" kern="1200" dirty="0">
                <a:solidFill>
                  <a:schemeClr val="tx1"/>
                </a:solidFill>
                <a:effectLst/>
                <a:latin typeface="+mn-lt"/>
                <a:ea typeface="+mn-ea"/>
                <a:cs typeface="+mn-cs"/>
              </a:rPr>
              <a:t>Episode 3 – Playing games  (6-7 years)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Each episode ends in a catchy song, aimed to reinforce  the films safety messages. More information for parents and carers can be found at </a:t>
            </a:r>
            <a:r>
              <a:rPr lang="en-GB" sz="1200" u="sng" kern="1200" dirty="0">
                <a:solidFill>
                  <a:schemeClr val="tx1"/>
                </a:solidFill>
                <a:effectLst/>
                <a:latin typeface="+mn-lt"/>
                <a:ea typeface="+mn-ea"/>
                <a:cs typeface="+mn-cs"/>
                <a:hlinkClick r:id="rId4"/>
              </a:rPr>
              <a:t>www.thinkuknow.co.uk/parents/jessie-and-friends</a:t>
            </a:r>
            <a:r>
              <a:rPr lang="en-GB" sz="1200" kern="1200" dirty="0">
                <a:solidFill>
                  <a:schemeClr val="tx1"/>
                </a:solidFill>
                <a:effectLst/>
                <a:latin typeface="+mn-lt"/>
                <a:ea typeface="+mn-ea"/>
                <a:cs typeface="+mn-cs"/>
              </a:rPr>
              <a:t>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Play Like Share</a:t>
            </a:r>
          </a:p>
          <a:p>
            <a:endParaRPr lang="en-GB"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is one</a:t>
            </a:r>
            <a:r>
              <a:rPr lang="en-GB" sz="1200" kern="1200" baseline="0" dirty="0">
                <a:solidFill>
                  <a:schemeClr val="tx1"/>
                </a:solidFill>
                <a:effectLst/>
                <a:latin typeface="+mn-lt"/>
                <a:ea typeface="+mn-ea"/>
                <a:cs typeface="+mn-cs"/>
              </a:rPr>
              <a:t> of the </a:t>
            </a:r>
            <a:r>
              <a:rPr lang="en-GB" sz="1200" kern="1200" baseline="0" dirty="0" err="1">
                <a:solidFill>
                  <a:schemeClr val="tx1"/>
                </a:solidFill>
                <a:effectLst/>
                <a:latin typeface="+mn-lt"/>
                <a:ea typeface="+mn-ea"/>
                <a:cs typeface="+mn-cs"/>
              </a:rPr>
              <a:t>Thinkuknow</a:t>
            </a:r>
            <a:r>
              <a:rPr lang="en-GB" sz="1200" kern="1200" baseline="0" dirty="0">
                <a:solidFill>
                  <a:schemeClr val="tx1"/>
                </a:solidFill>
                <a:effectLst/>
                <a:latin typeface="+mn-lt"/>
                <a:ea typeface="+mn-ea"/>
                <a:cs typeface="+mn-cs"/>
              </a:rPr>
              <a:t> resources for 8-10 year olds</a:t>
            </a:r>
            <a:r>
              <a:rPr lang="en-GB" sz="1200" i="0" kern="1200" baseline="0" dirty="0">
                <a:solidFill>
                  <a:schemeClr val="tx1"/>
                </a:solidFill>
                <a:effectLst/>
                <a:latin typeface="+mn-lt"/>
                <a:ea typeface="+mn-ea"/>
                <a:cs typeface="+mn-cs"/>
              </a:rPr>
              <a:t>. It is a three episode animated series that </a:t>
            </a:r>
            <a:r>
              <a:rPr lang="en-GB" sz="1200" kern="1200" dirty="0">
                <a:solidFill>
                  <a:schemeClr val="tx1"/>
                </a:solidFill>
                <a:effectLst/>
                <a:latin typeface="+mn-lt"/>
                <a:ea typeface="+mn-ea"/>
                <a:cs typeface="+mn-cs"/>
              </a:rPr>
              <a:t>follow the adventures of Alfie, Ellie and Sam as they form a band and enter their school’s Battle of the Bands contest, taking on the mean but ‘cool’ Popcorn Wizards as they go. The three friends learn that while the internet can help, they need to use it wisely and safely. The films teach children how to spot the early signs of manipulative, pressurising and threatening behaviour by people they might meet online, and develops their confidence to respond safely and get help.</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You can watch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with your child and use this to start a conversation about the internet and staying safe. All three episodes can be found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dirty="0">
                <a:solidFill>
                  <a:schemeClr val="tx1"/>
                </a:solidFill>
                <a:effectLst/>
                <a:latin typeface="+mn-lt"/>
                <a:ea typeface="+mn-ea"/>
                <a:cs typeface="+mn-cs"/>
              </a:rPr>
              <a:t>.</a:t>
            </a:r>
            <a:r>
              <a:rPr lang="en-GB" sz="1200" kern="1200" dirty="0">
                <a:solidFill>
                  <a:schemeClr val="tx1"/>
                </a:solidFill>
                <a:effectLst/>
                <a:latin typeface="+mn-lt"/>
                <a:ea typeface="+mn-ea"/>
                <a:cs typeface="+mn-cs"/>
              </a:rPr>
              <a:t> You</a:t>
            </a:r>
            <a:r>
              <a:rPr lang="en-GB" sz="1200" kern="1200" baseline="0" dirty="0">
                <a:solidFill>
                  <a:schemeClr val="tx1"/>
                </a:solidFill>
                <a:effectLst/>
                <a:latin typeface="+mn-lt"/>
                <a:ea typeface="+mn-ea"/>
                <a:cs typeface="+mn-cs"/>
              </a:rPr>
              <a:t> can download the Play Like Share Parents and Carers Factsheet for ideas and support on how to watch and discuss Play Like Share with your child, at Thinkuknow.co.uk/parents </a:t>
            </a:r>
            <a:r>
              <a:rPr lang="en-GB" sz="1200" i="1" kern="1200" baseline="0" dirty="0">
                <a:solidFill>
                  <a:schemeClr val="tx1"/>
                </a:solidFill>
                <a:effectLst/>
                <a:latin typeface="+mn-lt"/>
                <a:ea typeface="+mn-ea"/>
                <a:cs typeface="+mn-cs"/>
              </a:rPr>
              <a:t>[If appropriate, offer Factsheet as a take-home handout].   </a:t>
            </a:r>
            <a:endParaRPr lang="en-GB" sz="1200" i="1"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Band</a:t>
            </a:r>
            <a:r>
              <a:rPr lang="en-GB" sz="1200" b="1" kern="1200" baseline="0" dirty="0">
                <a:solidFill>
                  <a:schemeClr val="tx1"/>
                </a:solidFill>
                <a:effectLst/>
                <a:latin typeface="+mn-lt"/>
                <a:ea typeface="+mn-ea"/>
                <a:cs typeface="+mn-cs"/>
              </a:rPr>
              <a:t> R</a:t>
            </a:r>
            <a:r>
              <a:rPr lang="en-GB" sz="1200" b="1" kern="1200" dirty="0">
                <a:solidFill>
                  <a:schemeClr val="tx1"/>
                </a:solidFill>
                <a:effectLst/>
                <a:latin typeface="+mn-lt"/>
                <a:ea typeface="+mn-ea"/>
                <a:cs typeface="+mn-cs"/>
              </a:rPr>
              <a:t>unner</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Also on the </a:t>
            </a:r>
            <a:r>
              <a:rPr lang="en-GB" sz="1200" u="none" strike="noStrike" kern="1200" dirty="0" err="1">
                <a:solidFill>
                  <a:schemeClr val="tx1"/>
                </a:solidFill>
                <a:effectLst/>
                <a:latin typeface="+mn-lt"/>
                <a:ea typeface="+mn-ea"/>
                <a:cs typeface="+mn-cs"/>
                <a:hlinkClick r:id="rId5" tooltip="TUK 8-10s website"/>
              </a:rPr>
              <a:t>Thinkuknow</a:t>
            </a:r>
            <a:r>
              <a:rPr lang="en-GB" sz="1200" u="none" strike="noStrike" kern="1200" dirty="0">
                <a:solidFill>
                  <a:schemeClr val="tx1"/>
                </a:solidFill>
                <a:effectLst/>
                <a:latin typeface="+mn-lt"/>
                <a:ea typeface="+mn-ea"/>
                <a:cs typeface="+mn-cs"/>
                <a:hlinkClick r:id="rId5" tooltip="TUK 8-10s website"/>
              </a:rPr>
              <a:t> website for 8-10 year olds</a:t>
            </a:r>
            <a:r>
              <a:rPr lang="en-GB" sz="1200" u="none" strike="noStrike" kern="1200" baseline="0" dirty="0">
                <a:solidFill>
                  <a:schemeClr val="tx1"/>
                </a:solidFill>
                <a:effectLst/>
                <a:latin typeface="+mn-lt"/>
                <a:ea typeface="+mn-ea"/>
                <a:cs typeface="+mn-cs"/>
              </a:rPr>
              <a:t> is </a:t>
            </a:r>
            <a:r>
              <a:rPr lang="en-GB" sz="1200" kern="1200" dirty="0">
                <a:solidFill>
                  <a:schemeClr val="tx1"/>
                </a:solidFill>
                <a:effectLst/>
                <a:latin typeface="+mn-lt"/>
                <a:ea typeface="+mn-ea"/>
                <a:cs typeface="+mn-cs"/>
              </a:rPr>
              <a:t>a fun interactive game called </a:t>
            </a:r>
            <a:r>
              <a:rPr lang="en-GB" sz="1200" i="1" kern="1200" dirty="0">
                <a:solidFill>
                  <a:schemeClr val="tx1"/>
                </a:solidFill>
                <a:effectLst/>
                <a:latin typeface="+mn-lt"/>
                <a:ea typeface="+mn-ea"/>
                <a:cs typeface="+mn-cs"/>
              </a:rPr>
              <a:t>Band Runner</a:t>
            </a:r>
            <a:r>
              <a:rPr lang="en-GB" sz="1200" kern="1200" dirty="0">
                <a:solidFill>
                  <a:schemeClr val="tx1"/>
                </a:solidFill>
                <a:effectLst/>
                <a:latin typeface="+mn-lt"/>
                <a:ea typeface="+mn-ea"/>
                <a:cs typeface="+mn-cs"/>
              </a:rPr>
              <a:t> that helps 8-10 year olds learn how to stay safe from risks they might encounter online.</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Children can chose to play the game as the </a:t>
            </a:r>
            <a:r>
              <a:rPr lang="en-GB" sz="1200" i="1" kern="1200" dirty="0">
                <a:solidFill>
                  <a:schemeClr val="tx1"/>
                </a:solidFill>
                <a:effectLst/>
                <a:latin typeface="+mn-lt"/>
                <a:ea typeface="+mn-ea"/>
                <a:cs typeface="+mn-cs"/>
              </a:rPr>
              <a:t>Play Like Share</a:t>
            </a:r>
            <a:r>
              <a:rPr lang="en-GB" sz="1200" kern="1200" dirty="0">
                <a:solidFill>
                  <a:schemeClr val="tx1"/>
                </a:solidFill>
                <a:effectLst/>
                <a:latin typeface="+mn-lt"/>
                <a:ea typeface="+mn-ea"/>
                <a:cs typeface="+mn-cs"/>
              </a:rPr>
              <a:t> characters Ellie or Sam, and the game tasks them with helping Alfie to make safe choices online. Players run through school and collect stars for points, whilst using their guitars to eliminate all obstacles in their path as they try and make it to their next gig. If players miss a jump or take a tumble they then need to help Alfie solve an online safety dilemma to be able to continue play.</a:t>
            </a:r>
          </a:p>
          <a:p>
            <a:endParaRPr lang="en-GB" dirty="0"/>
          </a:p>
        </p:txBody>
      </p:sp>
      <p:sp>
        <p:nvSpPr>
          <p:cNvPr id="4" name="Slide Number Placeholder 3"/>
          <p:cNvSpPr>
            <a:spLocks noGrp="1"/>
          </p:cNvSpPr>
          <p:nvPr>
            <p:ph type="sldNum" sz="quarter" idx="10"/>
          </p:nvPr>
        </p:nvSpPr>
        <p:spPr/>
        <p:txBody>
          <a:bodyPr/>
          <a:lstStyle/>
          <a:p>
            <a:fld id="{3E95BFC4-4B86-4306-AD32-35B5EFF8204C}"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774337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89930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124525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81050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30945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036231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4218186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948626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18130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42289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2823" y="9332"/>
            <a:ext cx="12186355" cy="6854825"/>
          </a:xfrm>
          <a:prstGeom prst="rect">
            <a:avLst/>
          </a:prstGeom>
        </p:spPr>
      </p:pic>
    </p:spTree>
    <p:extLst>
      <p:ext uri="{BB962C8B-B14F-4D97-AF65-F5344CB8AC3E}">
        <p14:creationId xmlns:p14="http://schemas.microsoft.com/office/powerpoint/2010/main" val="29015621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tandar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70B23-5D19-42BD-868A-EF66736674B0}"/>
              </a:ext>
            </a:extLst>
          </p:cNvPr>
          <p:cNvPicPr>
            <a:picLocks noChangeAspect="1"/>
          </p:cNvPicPr>
          <p:nvPr userDrawn="1"/>
        </p:nvPicPr>
        <p:blipFill>
          <a:blip r:embed="rId2"/>
          <a:stretch>
            <a:fillRect/>
          </a:stretch>
        </p:blipFill>
        <p:spPr>
          <a:xfrm>
            <a:off x="2" y="9331"/>
            <a:ext cx="12191997" cy="6857998"/>
          </a:xfrm>
          <a:prstGeom prst="rect">
            <a:avLst/>
          </a:prstGeom>
        </p:spPr>
      </p:pic>
      <p:sp>
        <p:nvSpPr>
          <p:cNvPr id="2" name="Title 7">
            <a:extLst>
              <a:ext uri="{FF2B5EF4-FFF2-40B4-BE49-F238E27FC236}">
                <a16:creationId xmlns:a16="http://schemas.microsoft.com/office/drawing/2014/main" id="{00C847AB-C3E2-4B0D-84A1-F00322F28DE7}"/>
              </a:ext>
            </a:extLst>
          </p:cNvPr>
          <p:cNvSpPr>
            <a:spLocks noGrp="1"/>
          </p:cNvSpPr>
          <p:nvPr>
            <p:ph type="title" hasCustomPrompt="1"/>
          </p:nvPr>
        </p:nvSpPr>
        <p:spPr>
          <a:xfrm>
            <a:off x="579032" y="471156"/>
            <a:ext cx="8689376" cy="209985"/>
          </a:xfrm>
        </p:spPr>
        <p:txBody>
          <a:bodyPr>
            <a:noAutofit/>
          </a:bodyPr>
          <a:lstStyle>
            <a:lvl1pPr>
              <a:defRPr sz="2800" b="1">
                <a:solidFill>
                  <a:srgbClr val="1D3661"/>
                </a:solidFill>
                <a:latin typeface="Candara" panose="020E0502030303020204" pitchFamily="34" charset="0"/>
              </a:defRPr>
            </a:lvl1pPr>
          </a:lstStyle>
          <a:p>
            <a:r>
              <a:rPr lang="en-US" dirty="0"/>
              <a:t>Heading goes here</a:t>
            </a:r>
            <a:endParaRPr lang="en-GB" dirty="0"/>
          </a:p>
        </p:txBody>
      </p:sp>
    </p:spTree>
    <p:extLst>
      <p:ext uri="{BB962C8B-B14F-4D97-AF65-F5344CB8AC3E}">
        <p14:creationId xmlns:p14="http://schemas.microsoft.com/office/powerpoint/2010/main" val="361680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719508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35481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2871108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67328653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3276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1302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408217341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9/22/2023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15616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334D819-9F07-4261-B09B-9E467E5D9002}" type="datetimeFigureOut">
              <a:rPr lang="en-US" smtClean="0"/>
              <a:pPr/>
              <a:t>9/22/2023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99844840"/>
      </p:ext>
    </p:extLst>
  </p:cSld>
  <p:clrMap bg1="dk1" tx1="lt1" bg2="dk2" tx2="lt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 id="2147483858" r:id="rId17"/>
    <p:sldLayoutId id="2147483859" r:id="rId18"/>
    <p:sldLayoutId id="2147483860" r:id="rId19"/>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www.thinkuknow.co.uk/4_7/4-5/videos/"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s://www.thinkuknow.co.uk/8_10/watc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jpg"/><Relationship Id="rId3" Type="http://schemas.openxmlformats.org/officeDocument/2006/relationships/image" Target="../media/image69.jpeg"/><Relationship Id="rId7" Type="http://schemas.openxmlformats.org/officeDocument/2006/relationships/image" Target="../media/image73.jpg"/><Relationship Id="rId12" Type="http://schemas.openxmlformats.org/officeDocument/2006/relationships/image" Target="../media/image78.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jp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mailto:safeguarding@coton-in-the-elms.derbyshire.sch.uk"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s://www.childnet.com/resources/supporting-young-people-onlin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9799" y="1447799"/>
            <a:ext cx="8825658" cy="3329581"/>
          </a:xfrm>
        </p:spPr>
        <p:txBody>
          <a:bodyPr/>
          <a:lstStyle/>
          <a:p>
            <a:pPr algn="ctr"/>
            <a:r>
              <a:rPr lang="en-GB" sz="8800" dirty="0">
                <a:solidFill>
                  <a:schemeClr val="bg2">
                    <a:lumMod val="20000"/>
                    <a:lumOff val="80000"/>
                  </a:schemeClr>
                </a:solidFill>
                <a:latin typeface="Calibri" panose="020F0502020204030204" pitchFamily="34" charset="0"/>
                <a:cs typeface="Calibri" panose="020F0502020204030204" pitchFamily="34" charset="0"/>
              </a:rPr>
              <a:t>Year 5 curriculum workshop 2023</a:t>
            </a:r>
          </a:p>
        </p:txBody>
      </p:sp>
      <p:sp>
        <p:nvSpPr>
          <p:cNvPr id="3" name="Subtitle 2"/>
          <p:cNvSpPr>
            <a:spLocks noGrp="1"/>
          </p:cNvSpPr>
          <p:nvPr>
            <p:ph type="subTitle" idx="1"/>
          </p:nvPr>
        </p:nvSpPr>
        <p:spPr/>
        <p:txBody>
          <a:bodyPr>
            <a:normAutofit/>
          </a:bodyPr>
          <a:lstStyle/>
          <a:p>
            <a:pPr algn="ctr"/>
            <a:r>
              <a:rPr lang="en-GB" sz="2400" dirty="0">
                <a:latin typeface="Calibri" panose="020F0502020204030204" pitchFamily="34" charset="0"/>
                <a:cs typeface="Calibri" panose="020F0502020204030204" pitchFamily="34" charset="0"/>
              </a:rPr>
              <a:t>            Please make sure you have signed the register. </a:t>
            </a:r>
          </a:p>
        </p:txBody>
      </p:sp>
    </p:spTree>
    <p:extLst>
      <p:ext uri="{BB962C8B-B14F-4D97-AF65-F5344CB8AC3E}">
        <p14:creationId xmlns:p14="http://schemas.microsoft.com/office/powerpoint/2010/main" val="50114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8273" y="471155"/>
            <a:ext cx="7690693" cy="5847758"/>
          </a:xfrm>
        </p:spPr>
        <p:txBody>
          <a:bodyPr/>
          <a:lstStyle/>
          <a:p>
            <a:pPr algn="ctr"/>
            <a:r>
              <a:rPr lang="en-GB" cap="none" dirty="0">
                <a:solidFill>
                  <a:schemeClr val="tx1"/>
                </a:solidFill>
                <a:latin typeface="Comic Sans MS" panose="030F0702030302020204" pitchFamily="66" charset="0"/>
              </a:rPr>
              <a:t>Personal Information</a:t>
            </a:r>
            <a:br>
              <a:rPr lang="en-GB" cap="none" dirty="0">
                <a:solidFill>
                  <a:schemeClr val="tx1"/>
                </a:solidFill>
                <a:latin typeface="Comic Sans MS" panose="030F0702030302020204" pitchFamily="66" charset="0"/>
              </a:rPr>
            </a:br>
            <a:br>
              <a:rPr lang="en-GB"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We always teach the children to never post any personal information anywhere online.</a:t>
            </a:r>
            <a:br>
              <a:rPr lang="en-GB" b="0" cap="none" dirty="0">
                <a:solidFill>
                  <a:schemeClr val="tx1"/>
                </a:solidFill>
                <a:latin typeface="Comic Sans MS" panose="030F0702030302020204" pitchFamily="66" charset="0"/>
              </a:rPr>
            </a:br>
            <a:br>
              <a:rPr lang="en-GB" b="0"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If they want to play a game that needs a username online, try to make sure they use a made up name e.g. Captainfantastic326.</a:t>
            </a:r>
            <a:br>
              <a:rPr lang="en-GB" b="0" cap="none" dirty="0">
                <a:solidFill>
                  <a:schemeClr val="tx1"/>
                </a:solidFill>
                <a:latin typeface="Comic Sans MS" panose="030F0702030302020204" pitchFamily="66" charset="0"/>
              </a:rPr>
            </a:br>
            <a:br>
              <a:rPr lang="en-GB" b="0" cap="none" dirty="0">
                <a:solidFill>
                  <a:schemeClr val="tx1"/>
                </a:solidFill>
                <a:latin typeface="Comic Sans MS" panose="030F0702030302020204" pitchFamily="66" charset="0"/>
              </a:rPr>
            </a:br>
            <a:r>
              <a:rPr lang="en-GB" b="0" cap="none" dirty="0">
                <a:solidFill>
                  <a:schemeClr val="tx1"/>
                </a:solidFill>
                <a:latin typeface="Comic Sans MS" panose="030F0702030302020204" pitchFamily="66" charset="0"/>
              </a:rPr>
              <a:t>If their photo appears on the school website or around school, it will never be displayed with their full name.</a:t>
            </a:r>
            <a:endParaRPr lang="en-GB" cap="none"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1668367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20" y="0"/>
            <a:ext cx="10691446" cy="6489511"/>
          </a:xfrm>
        </p:spPr>
        <p:txBody>
          <a:bodyPr/>
          <a:lstStyle/>
          <a:p>
            <a:pPr algn="ctr"/>
            <a:r>
              <a:rPr lang="en-GB" sz="3600" dirty="0">
                <a:solidFill>
                  <a:schemeClr val="tx1"/>
                </a:solidFill>
                <a:latin typeface="Comic Sans MS" panose="030F0702030302020204" pitchFamily="66" charset="0"/>
              </a:rPr>
              <a:t>YouTube</a:t>
            </a:r>
            <a:br>
              <a:rPr lang="en-GB" sz="2600" u="sng" dirty="0">
                <a:solidFill>
                  <a:schemeClr val="tx1"/>
                </a:solidFill>
                <a:latin typeface="Comic Sans MS" panose="030F0702030302020204" pitchFamily="66" charset="0"/>
              </a:rPr>
            </a:br>
            <a:br>
              <a:rPr lang="en-GB" sz="2600" dirty="0">
                <a:solidFill>
                  <a:schemeClr val="tx1"/>
                </a:solidFill>
                <a:latin typeface="Comic Sans MS" panose="030F0702030302020204" pitchFamily="66" charset="0"/>
              </a:rPr>
            </a:br>
            <a:br>
              <a:rPr lang="en-GB" sz="260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YouTube DO NOT censor their adverts –adverts or video comments may not be appropriate for your child.</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When searching, your computer/tablet history will affect their search results.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This may result in inappropriate adverts appearing.</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Be aware of what you search for on shared devices.</a:t>
            </a:r>
            <a:br>
              <a:rPr lang="en-GB" sz="2600" b="0" cap="none" dirty="0">
                <a:solidFill>
                  <a:schemeClr val="tx1"/>
                </a:solidFill>
                <a:latin typeface="Comic Sans MS" panose="030F0702030302020204" pitchFamily="66" charset="0"/>
              </a:rPr>
            </a:br>
            <a:br>
              <a:rPr lang="en-GB" sz="2600" b="0" cap="none" dirty="0">
                <a:solidFill>
                  <a:schemeClr val="tx1"/>
                </a:solidFill>
                <a:latin typeface="Comic Sans MS" panose="030F0702030302020204" pitchFamily="66" charset="0"/>
              </a:rPr>
            </a:br>
            <a:r>
              <a:rPr lang="en-GB" sz="2600" b="0" cap="none" dirty="0">
                <a:solidFill>
                  <a:schemeClr val="tx1"/>
                </a:solidFill>
                <a:latin typeface="Comic Sans MS" panose="030F0702030302020204" pitchFamily="66" charset="0"/>
              </a:rPr>
              <a:t>Create child friendly accounts for YouTube/Google for your children to use.</a:t>
            </a:r>
          </a:p>
        </p:txBody>
      </p:sp>
      <p:pic>
        <p:nvPicPr>
          <p:cNvPr id="1026" name="Picture 2" descr="YouTube - YouTube"/>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4798" y="-138573"/>
            <a:ext cx="1932533" cy="19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717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778B413-F26D-4BEE-85A6-84AE354B2F59}"/>
              </a:ext>
            </a:extLst>
          </p:cNvPr>
          <p:cNvSpPr>
            <a:spLocks noGrp="1"/>
          </p:cNvSpPr>
          <p:nvPr>
            <p:ph type="title"/>
          </p:nvPr>
        </p:nvSpPr>
        <p:spPr>
          <a:xfrm>
            <a:off x="1864348" y="458198"/>
            <a:ext cx="6517032" cy="532262"/>
          </a:xfrm>
        </p:spPr>
        <p:txBody>
          <a:bodyPr/>
          <a:lstStyle/>
          <a:p>
            <a:r>
              <a:rPr lang="en-GB" dirty="0">
                <a:solidFill>
                  <a:schemeClr val="tx1"/>
                </a:solidFill>
                <a:latin typeface="+mn-lt"/>
              </a:rPr>
              <a:t>What can you do? </a:t>
            </a:r>
          </a:p>
        </p:txBody>
      </p:sp>
      <p:sp>
        <p:nvSpPr>
          <p:cNvPr id="5" name="Rectangle 4"/>
          <p:cNvSpPr/>
          <p:nvPr/>
        </p:nvSpPr>
        <p:spPr>
          <a:xfrm>
            <a:off x="492369" y="1093435"/>
            <a:ext cx="9159661" cy="291156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Talk to your child about their life online</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Make sure your child knows they can always come to you for help and they won’t be blamed</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Don’t threaten to ban technology</a:t>
            </a:r>
          </a:p>
          <a:p>
            <a:pPr marL="342900" indent="-342900">
              <a:lnSpc>
                <a:spcPct val="90000"/>
              </a:lnSpc>
              <a:spcBef>
                <a:spcPts val="1000"/>
              </a:spcBef>
              <a:buFont typeface="Arial" panose="020B0604020202020204" pitchFamily="34" charset="0"/>
              <a:buChar char="•"/>
            </a:pPr>
            <a:endParaRPr lang="en-GB" sz="2000" dirty="0">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2000" dirty="0"/>
          </a:p>
          <a:p>
            <a:pPr>
              <a:lnSpc>
                <a:spcPct val="90000"/>
              </a:lnSpc>
              <a:spcBef>
                <a:spcPts val="1000"/>
              </a:spcBef>
            </a:pPr>
            <a:endParaRPr lang="en-GB" sz="2000" dirty="0">
              <a:solidFill>
                <a:prstClr val="black"/>
              </a:solidFill>
            </a:endParaRPr>
          </a:p>
        </p:txBody>
      </p:sp>
      <p:sp>
        <p:nvSpPr>
          <p:cNvPr id="6" name="Title 1">
            <a:extLst>
              <a:ext uri="{FF2B5EF4-FFF2-40B4-BE49-F238E27FC236}">
                <a16:creationId xmlns:a16="http://schemas.microsoft.com/office/drawing/2014/main" id="{C778B413-F26D-4BEE-85A6-84AE354B2F59}"/>
              </a:ext>
            </a:extLst>
          </p:cNvPr>
          <p:cNvSpPr txBox="1">
            <a:spLocks/>
          </p:cNvSpPr>
          <p:nvPr/>
        </p:nvSpPr>
        <p:spPr>
          <a:xfrm>
            <a:off x="1864348" y="2668323"/>
            <a:ext cx="6517032" cy="532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Practical steps you can take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4954" y="3548418"/>
            <a:ext cx="1116938" cy="285804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2030" y="3708200"/>
            <a:ext cx="843207" cy="269826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3420" y="4763070"/>
            <a:ext cx="615920" cy="1643395"/>
          </a:xfrm>
          <a:prstGeom prst="rect">
            <a:avLst/>
          </a:prstGeom>
        </p:spPr>
      </p:pic>
      <p:sp>
        <p:nvSpPr>
          <p:cNvPr id="2" name="Rectangle 1"/>
          <p:cNvSpPr/>
          <p:nvPr/>
        </p:nvSpPr>
        <p:spPr>
          <a:xfrm>
            <a:off x="492369" y="3308180"/>
            <a:ext cx="7388917" cy="2544286"/>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Create a family agreement and regularly review</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Primary aged children should only be live streaming and gaming in public rooms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Use parental controls</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Ensure that explicit websites are blocked at source through your service provider e.g. Virgin Media, </a:t>
            </a:r>
            <a:r>
              <a:rPr lang="en-GB" sz="2000" dirty="0" err="1">
                <a:latin typeface="Comic Sans MS" panose="030F0702030302020204" pitchFamily="66" charset="0"/>
                <a:ea typeface="Verdana" panose="020B0604030504040204" pitchFamily="34" charset="0"/>
                <a:cs typeface="Verdana" panose="020B0604030504040204" pitchFamily="34" charset="0"/>
              </a:rPr>
              <a:t>Talktalk</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marL="342900" indent="-342900">
              <a:lnSpc>
                <a:spcPct val="90000"/>
              </a:lnSpc>
              <a:spcBef>
                <a:spcPts val="1000"/>
              </a:spcBef>
              <a:buFont typeface="Arial" panose="020B0604020202020204" pitchFamily="34" charset="0"/>
              <a:buChar char="•"/>
            </a:pPr>
            <a:r>
              <a:rPr lang="en-GB" sz="2000" dirty="0">
                <a:latin typeface="Comic Sans MS" panose="030F0702030302020204" pitchFamily="66" charset="0"/>
                <a:ea typeface="Verdana" panose="020B0604030504040204" pitchFamily="34" charset="0"/>
                <a:cs typeface="Verdana" panose="020B0604030504040204" pitchFamily="34" charset="0"/>
              </a:rPr>
              <a:t>Report any concerns to local police, CEOP or the NSPCC</a:t>
            </a:r>
          </a:p>
        </p:txBody>
      </p:sp>
    </p:spTree>
    <p:extLst>
      <p:ext uri="{BB962C8B-B14F-4D97-AF65-F5344CB8AC3E}">
        <p14:creationId xmlns:p14="http://schemas.microsoft.com/office/powerpoint/2010/main" val="1556340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842265" y="362769"/>
            <a:ext cx="6517032" cy="695739"/>
          </a:xfrm>
        </p:spPr>
        <p:txBody>
          <a:bodyPr>
            <a:normAutofit/>
          </a:bodyPr>
          <a:lstStyle/>
          <a:p>
            <a:r>
              <a:rPr lang="en-GB" dirty="0">
                <a:solidFill>
                  <a:schemeClr val="tx1"/>
                </a:solidFill>
                <a:latin typeface="+mn-lt"/>
              </a:rPr>
              <a:t>Talk to your child</a:t>
            </a:r>
          </a:p>
        </p:txBody>
      </p:sp>
      <p:sp>
        <p:nvSpPr>
          <p:cNvPr id="4" name="Rectangle 3"/>
          <p:cNvSpPr/>
          <p:nvPr/>
        </p:nvSpPr>
        <p:spPr>
          <a:xfrm>
            <a:off x="1842265" y="1058508"/>
            <a:ext cx="6915048" cy="5601533"/>
          </a:xfrm>
          <a:prstGeom prst="rect">
            <a:avLst/>
          </a:prstGeom>
        </p:spPr>
        <p:txBody>
          <a:bodyPr wrap="square">
            <a:spAutoFit/>
          </a:bodyPr>
          <a:lstStyle/>
          <a:p>
            <a:pPr marL="285750" indent="-285750">
              <a:buFont typeface="Wingdings" panose="05000000000000000000" pitchFamily="2" charset="2"/>
              <a:buChar char="Ø"/>
            </a:pPr>
            <a:r>
              <a:rPr lang="en-GB" sz="2000" dirty="0">
                <a:latin typeface="Comic Sans MS" panose="030F0702030302020204" pitchFamily="66" charset="0"/>
              </a:rPr>
              <a:t>Find a good time and place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Think about how you are going to introduce the subject</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Explain any worries you may have</a:t>
            </a: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lvl="0" fontAlgn="base">
              <a:spcBef>
                <a:spcPct val="0"/>
              </a:spcBef>
              <a:spcAft>
                <a:spcPct val="0"/>
              </a:spcAft>
            </a:pPr>
            <a:endParaRPr lang="en-GB" sz="2000" dirty="0">
              <a:ea typeface="Verdana" panose="020B0604030504040204" pitchFamily="34" charset="0"/>
              <a:cs typeface="Verdana" panose="020B0604030504040204" pitchFamily="34" charset="0"/>
            </a:endParaRPr>
          </a:p>
          <a:p>
            <a:pPr marL="285750" lvl="0" indent="-285750" fontAlgn="base">
              <a:spcBef>
                <a:spcPct val="0"/>
              </a:spcBef>
              <a:spcAft>
                <a:spcPct val="0"/>
              </a:spcAft>
              <a:buFont typeface="Wingdings" panose="05000000000000000000" pitchFamily="2" charset="2"/>
              <a:buChar char="Ø"/>
            </a:pPr>
            <a:endParaRPr lang="en-GB" sz="2000" dirty="0">
              <a:latin typeface="Comic Sans MS" panose="030F0702030302020204" pitchFamily="66" charset="0"/>
              <a:ea typeface="Verdana" panose="020B0604030504040204" pitchFamily="34" charset="0"/>
              <a:cs typeface="Verdana" panose="020B0604030504040204" pitchFamily="34" charset="0"/>
            </a:endParaRPr>
          </a:p>
          <a:p>
            <a:pPr marL="285750" indent="-285750">
              <a:buFont typeface="Wingdings" panose="05000000000000000000" pitchFamily="2" charset="2"/>
              <a:buChar char="Ø"/>
            </a:pPr>
            <a:r>
              <a:rPr lang="en-GB" sz="2000" dirty="0">
                <a:latin typeface="Comic Sans MS" panose="030F0702030302020204" pitchFamily="66" charset="0"/>
              </a:rPr>
              <a:t>Where do they go online?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What don’t they like?</a:t>
            </a:r>
          </a:p>
          <a:p>
            <a:pPr marL="285750" indent="-285750">
              <a:buFont typeface="Wingdings" panose="05000000000000000000" pitchFamily="2" charset="2"/>
              <a:buChar char="Ø"/>
            </a:pPr>
            <a:endParaRPr lang="en-GB" sz="2000" dirty="0">
              <a:latin typeface="Comic Sans MS" panose="030F0702030302020204" pitchFamily="66" charset="0"/>
            </a:endParaRPr>
          </a:p>
          <a:p>
            <a:pPr marL="285750" indent="-285750">
              <a:buFont typeface="Wingdings" panose="05000000000000000000" pitchFamily="2" charset="2"/>
              <a:buChar char="Ø"/>
            </a:pPr>
            <a:r>
              <a:rPr lang="en-GB" sz="2000" dirty="0">
                <a:latin typeface="Comic Sans MS" panose="030F0702030302020204" pitchFamily="66" charset="0"/>
              </a:rPr>
              <a:t>Make sure they know they can come to you</a:t>
            </a:r>
            <a:r>
              <a:rPr lang="en-GB" sz="2000" dirty="0">
                <a:latin typeface="Comic Sans MS" panose="030F0702030302020204" pitchFamily="66" charset="0"/>
                <a:ea typeface="Verdana" panose="020B0604030504040204" pitchFamily="34" charset="0"/>
                <a:cs typeface="Verdana" panose="020B0604030504040204" pitchFamily="34" charset="0"/>
              </a:rPr>
              <a:t> </a:t>
            </a: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1723535" y="3524309"/>
            <a:ext cx="6517032" cy="44217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dirty="0">
                <a:solidFill>
                  <a:schemeClr val="tx1"/>
                </a:solidFill>
                <a:latin typeface="+mn-lt"/>
              </a:rPr>
              <a:t>Listen. Don’t judge. Learn…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0217" y="3423545"/>
            <a:ext cx="1178163" cy="299607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6043" y="4572001"/>
            <a:ext cx="1107986" cy="184761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928309" y="4736822"/>
            <a:ext cx="587671" cy="1671219"/>
          </a:xfrm>
          <a:prstGeom prst="rect">
            <a:avLst/>
          </a:prstGeom>
        </p:spPr>
      </p:pic>
    </p:spTree>
    <p:extLst>
      <p:ext uri="{BB962C8B-B14F-4D97-AF65-F5344CB8AC3E}">
        <p14:creationId xmlns:p14="http://schemas.microsoft.com/office/powerpoint/2010/main" val="2397240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58" y="2756231"/>
            <a:ext cx="4872622" cy="1012363"/>
          </a:xfrm>
        </p:spPr>
        <p:txBody>
          <a:bodyPr/>
          <a:lstStyle/>
          <a:p>
            <a:br>
              <a:rPr lang="en-GB" i="1" dirty="0"/>
            </a:br>
            <a:br>
              <a:rPr lang="en-GB" i="1" dirty="0"/>
            </a:br>
            <a:endParaRPr lang="en-GB" i="1" dirty="0"/>
          </a:p>
        </p:txBody>
      </p:sp>
      <p:sp>
        <p:nvSpPr>
          <p:cNvPr id="10" name="Title 1">
            <a:extLst>
              <a:ext uri="{FF2B5EF4-FFF2-40B4-BE49-F238E27FC236}">
                <a16:creationId xmlns:a16="http://schemas.microsoft.com/office/drawing/2014/main" id="{ABC0E3B3-F1BC-4BEB-9D7B-F1D030C6C076}"/>
              </a:ext>
            </a:extLst>
          </p:cNvPr>
          <p:cNvSpPr txBox="1">
            <a:spLocks/>
          </p:cNvSpPr>
          <p:nvPr/>
        </p:nvSpPr>
        <p:spPr>
          <a:xfrm>
            <a:off x="1556129" y="994584"/>
            <a:ext cx="8717714" cy="1134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pPr algn="ctr"/>
            <a:r>
              <a:rPr lang="en-GB" sz="3600" dirty="0">
                <a:solidFill>
                  <a:schemeClr val="tx1"/>
                </a:solidFill>
                <a:latin typeface="Comic Sans MS" panose="030F0702030302020204" pitchFamily="66" charset="0"/>
              </a:rPr>
              <a:t>RESOURCES FOR PRIMARY AGED CHILDREN</a:t>
            </a:r>
          </a:p>
          <a:p>
            <a:endParaRPr lang="en-GB" dirty="0">
              <a:solidFill>
                <a:schemeClr val="tx1"/>
              </a:solidFill>
              <a:latin typeface="+mn-lt"/>
            </a:endParaRPr>
          </a:p>
        </p:txBody>
      </p:sp>
      <p:sp>
        <p:nvSpPr>
          <p:cNvPr id="12" name="Rectangle 11"/>
          <p:cNvSpPr/>
          <p:nvPr/>
        </p:nvSpPr>
        <p:spPr>
          <a:xfrm>
            <a:off x="8210679" y="2918084"/>
            <a:ext cx="2591735" cy="400110"/>
          </a:xfrm>
          <a:prstGeom prst="rect">
            <a:avLst/>
          </a:prstGeom>
        </p:spPr>
        <p:txBody>
          <a:bodyPr wrap="none">
            <a:spAutoFit/>
          </a:bodyPr>
          <a:lstStyle/>
          <a:p>
            <a:r>
              <a:rPr lang="en-GB" sz="2000" dirty="0"/>
              <a:t> </a:t>
            </a:r>
            <a:r>
              <a:rPr lang="en-GB" sz="2000" b="1" dirty="0">
                <a:ea typeface="+mj-ea"/>
                <a:cs typeface="+mj-cs"/>
              </a:rPr>
              <a:t>4-7s: Watching Videos</a:t>
            </a:r>
          </a:p>
        </p:txBody>
      </p:sp>
      <p:sp>
        <p:nvSpPr>
          <p:cNvPr id="3" name="Rectangle 2"/>
          <p:cNvSpPr/>
          <p:nvPr/>
        </p:nvSpPr>
        <p:spPr>
          <a:xfrm>
            <a:off x="3619294" y="5377750"/>
            <a:ext cx="4591385" cy="369332"/>
          </a:xfrm>
          <a:prstGeom prst="rect">
            <a:avLst/>
          </a:prstGeom>
        </p:spPr>
        <p:txBody>
          <a:bodyPr wrap="none">
            <a:spAutoFit/>
          </a:bodyPr>
          <a:lstStyle/>
          <a:p>
            <a:r>
              <a:rPr lang="en-GB" dirty="0">
                <a:hlinkClick r:id="rId3"/>
              </a:rPr>
              <a:t>https://www.thinkuknow.co.uk/4_7/4-5/videos/</a:t>
            </a:r>
            <a:r>
              <a:rPr lang="en-GB" dirty="0"/>
              <a:t> </a:t>
            </a:r>
          </a:p>
        </p:txBody>
      </p:sp>
      <p:pic>
        <p:nvPicPr>
          <p:cNvPr id="4" name="Picture 3"/>
          <p:cNvPicPr>
            <a:picLocks noChangeAspect="1"/>
          </p:cNvPicPr>
          <p:nvPr/>
        </p:nvPicPr>
        <p:blipFill>
          <a:blip r:embed="rId4"/>
          <a:stretch>
            <a:fillRect/>
          </a:stretch>
        </p:blipFill>
        <p:spPr>
          <a:xfrm>
            <a:off x="3641407" y="2231530"/>
            <a:ext cx="4547158" cy="2476694"/>
          </a:xfrm>
          <a:prstGeom prst="rect">
            <a:avLst/>
          </a:prstGeom>
        </p:spPr>
      </p:pic>
    </p:spTree>
    <p:extLst>
      <p:ext uri="{BB962C8B-B14F-4D97-AF65-F5344CB8AC3E}">
        <p14:creationId xmlns:p14="http://schemas.microsoft.com/office/powerpoint/2010/main" val="3166428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946487" y="1678789"/>
            <a:ext cx="6517032" cy="691723"/>
          </a:xfrm>
        </p:spPr>
        <p:txBody>
          <a:bodyPr>
            <a:normAutofit fontScale="90000"/>
          </a:bodyPr>
          <a:lstStyle/>
          <a:p>
            <a:r>
              <a:rPr lang="en-GB" altLang="en-US" dirty="0"/>
              <a:t>CEOP</a:t>
            </a:r>
            <a:br>
              <a:rPr lang="en-GB" altLang="en-US" dirty="0"/>
            </a:br>
            <a:r>
              <a:rPr lang="en-GB" altLang="en-US" dirty="0">
                <a:solidFill>
                  <a:srgbClr val="E48312"/>
                </a:solidFill>
              </a:rPr>
              <a:t>http://www.ceop.police.uk </a:t>
            </a:r>
            <a:br>
              <a:rPr lang="en-GB" altLang="en-US" dirty="0">
                <a:solidFill>
                  <a:srgbClr val="E48312"/>
                </a:solidFill>
              </a:rPr>
            </a:br>
            <a:br>
              <a:rPr lang="en-GB" altLang="en-US" dirty="0"/>
            </a:br>
            <a:r>
              <a:rPr lang="en-GB" altLang="en-US" dirty="0"/>
              <a:t>Think You Know</a:t>
            </a:r>
            <a:br>
              <a:rPr lang="en-GB" altLang="en-US" dirty="0"/>
            </a:br>
            <a:r>
              <a:rPr lang="en-GB" altLang="en-US" dirty="0">
                <a:solidFill>
                  <a:srgbClr val="E48312"/>
                </a:solidFill>
              </a:rPr>
              <a:t>www.thinkuknow.co.uk</a:t>
            </a:r>
            <a:br>
              <a:rPr lang="en-GB" altLang="en-US" dirty="0">
                <a:solidFill>
                  <a:srgbClr val="E48312"/>
                </a:solidFill>
              </a:rPr>
            </a:br>
            <a:br>
              <a:rPr lang="en-GB" altLang="en-US" dirty="0"/>
            </a:br>
            <a:r>
              <a:rPr lang="en-GB" altLang="en-US" dirty="0" err="1"/>
              <a:t>Childnet</a:t>
            </a:r>
            <a:br>
              <a:rPr lang="en-GB" altLang="en-US" dirty="0"/>
            </a:br>
            <a:r>
              <a:rPr lang="en-GB" altLang="en-US" dirty="0">
                <a:solidFill>
                  <a:srgbClr val="E48312"/>
                </a:solidFill>
              </a:rPr>
              <a:t>http://www.childnet.com </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1538711" y="3732212"/>
            <a:ext cx="6047187" cy="1786220"/>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7731925" y="4399298"/>
            <a:ext cx="2794925" cy="1524055"/>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a:blip r:embed="rId5"/>
          <a:stretch>
            <a:fillRect/>
          </a:stretch>
        </p:blipFill>
        <p:spPr>
          <a:xfrm>
            <a:off x="7178120" y="224037"/>
            <a:ext cx="3489881" cy="3489881"/>
          </a:xfrm>
          <a:prstGeom prst="rect">
            <a:avLst/>
          </a:prstGeom>
        </p:spPr>
      </p:pic>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a:blip r:embed="rId6"/>
          <a:stretch>
            <a:fillRect/>
          </a:stretch>
        </p:blipFill>
        <p:spPr>
          <a:xfrm>
            <a:off x="7178119" y="1350333"/>
            <a:ext cx="3902536" cy="3901316"/>
          </a:xfrm>
          <a:prstGeom prst="rect">
            <a:avLst/>
          </a:prstGeom>
        </p:spPr>
      </p:pic>
    </p:spTree>
    <p:extLst>
      <p:ext uri="{BB962C8B-B14F-4D97-AF65-F5344CB8AC3E}">
        <p14:creationId xmlns:p14="http://schemas.microsoft.com/office/powerpoint/2010/main" val="2972739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D053E-27B9-4D88-8FC1-E908B3B64F0E}"/>
              </a:ext>
            </a:extLst>
          </p:cNvPr>
          <p:cNvSpPr>
            <a:spLocks noGrp="1"/>
          </p:cNvSpPr>
          <p:nvPr>
            <p:ph type="title"/>
          </p:nvPr>
        </p:nvSpPr>
        <p:spPr>
          <a:xfrm>
            <a:off x="98613" y="2904565"/>
            <a:ext cx="4392706" cy="3425823"/>
          </a:xfrm>
        </p:spPr>
        <p:txBody>
          <a:bodyPr>
            <a:noAutofit/>
          </a:bodyPr>
          <a:lstStyle/>
          <a:p>
            <a:r>
              <a:rPr lang="en-GB" sz="2800" dirty="0">
                <a:hlinkClick r:id="rId3"/>
              </a:rPr>
              <a:t>Parents: Supporting Young People Online (Leaflets) | </a:t>
            </a:r>
            <a:r>
              <a:rPr lang="en-GB" sz="2800" dirty="0" err="1">
                <a:hlinkClick r:id="rId3"/>
              </a:rPr>
              <a:t>Childnet</a:t>
            </a:r>
            <a:endParaRPr lang="en-GB" sz="2800" dirty="0"/>
          </a:p>
        </p:txBody>
      </p:sp>
      <p:sp>
        <p:nvSpPr>
          <p:cNvPr id="3" name="Content Placeholder 2">
            <a:extLst>
              <a:ext uri="{FF2B5EF4-FFF2-40B4-BE49-F238E27FC236}">
                <a16:creationId xmlns:a16="http://schemas.microsoft.com/office/drawing/2014/main" id="{C63C68A4-83EF-4393-834E-F6C11F97364F}"/>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DFB23B0-A1B3-4B64-9A4B-90DF35C30DEC}"/>
              </a:ext>
            </a:extLst>
          </p:cNvPr>
          <p:cNvPicPr>
            <a:picLocks noChangeAspect="1"/>
          </p:cNvPicPr>
          <p:nvPr/>
        </p:nvPicPr>
        <p:blipFill>
          <a:blip r:embed="rId4"/>
          <a:stretch>
            <a:fillRect/>
          </a:stretch>
        </p:blipFill>
        <p:spPr>
          <a:xfrm>
            <a:off x="5724661" y="228322"/>
            <a:ext cx="4633362" cy="6401355"/>
          </a:xfrm>
          <a:prstGeom prst="rect">
            <a:avLst/>
          </a:prstGeom>
        </p:spPr>
      </p:pic>
    </p:spTree>
    <p:extLst>
      <p:ext uri="{BB962C8B-B14F-4D97-AF65-F5344CB8AC3E}">
        <p14:creationId xmlns:p14="http://schemas.microsoft.com/office/powerpoint/2010/main" val="3740077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7300" y="1571136"/>
            <a:ext cx="9593580" cy="5286864"/>
          </a:xfrm>
          <a:prstGeom prst="rect">
            <a:avLst/>
          </a:prstGeom>
        </p:spPr>
      </p:pic>
      <p:sp>
        <p:nvSpPr>
          <p:cNvPr id="2" name="TextBox 1"/>
          <p:cNvSpPr txBox="1"/>
          <p:nvPr/>
        </p:nvSpPr>
        <p:spPr>
          <a:xfrm>
            <a:off x="182880" y="223196"/>
            <a:ext cx="12009120" cy="1200329"/>
          </a:xfrm>
          <a:prstGeom prst="rect">
            <a:avLst/>
          </a:prstGeom>
          <a:noFill/>
        </p:spPr>
        <p:txBody>
          <a:bodyPr wrap="square" rtlCol="0">
            <a:spAutoFit/>
          </a:bodyPr>
          <a:lstStyle/>
          <a:p>
            <a:r>
              <a:rPr lang="en-GB" sz="2400" dirty="0">
                <a:latin typeface="Comic Sans MS" panose="030F0702030302020204" pitchFamily="66" charset="0"/>
              </a:rPr>
              <a:t>Look out for top tips and helpful information released with our monthly. You can also find a link to online safety information on the website in the safeguarding section</a:t>
            </a:r>
            <a:r>
              <a:rPr lang="en-GB" dirty="0">
                <a:latin typeface="Comic Sans MS" panose="030F0702030302020204" pitchFamily="66" charset="0"/>
              </a:rPr>
              <a:t>.</a:t>
            </a:r>
          </a:p>
        </p:txBody>
      </p:sp>
    </p:spTree>
    <p:extLst>
      <p:ext uri="{BB962C8B-B14F-4D97-AF65-F5344CB8AC3E}">
        <p14:creationId xmlns:p14="http://schemas.microsoft.com/office/powerpoint/2010/main" val="1306575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406F6-D32A-4416-A066-67DAED042862}"/>
              </a:ext>
            </a:extLst>
          </p:cNvPr>
          <p:cNvSpPr>
            <a:spLocks noGrp="1"/>
          </p:cNvSpPr>
          <p:nvPr>
            <p:ph type="title"/>
          </p:nvPr>
        </p:nvSpPr>
        <p:spPr/>
        <p:txBody>
          <a:bodyPr>
            <a:normAutofit fontScale="90000"/>
          </a:bodyPr>
          <a:lstStyle/>
          <a:p>
            <a:pPr algn="ctr"/>
            <a:r>
              <a:rPr lang="en-GB" sz="4000" dirty="0"/>
              <a:t>RE and Statutory Inspection of Anglican and Methodist Schools (SIAMS)</a:t>
            </a:r>
          </a:p>
        </p:txBody>
      </p:sp>
      <p:sp>
        <p:nvSpPr>
          <p:cNvPr id="3" name="Content Placeholder 2">
            <a:extLst>
              <a:ext uri="{FF2B5EF4-FFF2-40B4-BE49-F238E27FC236}">
                <a16:creationId xmlns:a16="http://schemas.microsoft.com/office/drawing/2014/main" id="{D39DABC4-CD60-4EA1-B0AF-90528184E33E}"/>
              </a:ext>
            </a:extLst>
          </p:cNvPr>
          <p:cNvSpPr>
            <a:spLocks noGrp="1"/>
          </p:cNvSpPr>
          <p:nvPr>
            <p:ph idx="1"/>
          </p:nvPr>
        </p:nvSpPr>
        <p:spPr>
          <a:xfrm>
            <a:off x="206187" y="1825625"/>
            <a:ext cx="11797553" cy="4871010"/>
          </a:xfrm>
        </p:spPr>
        <p:txBody>
          <a:bodyPr>
            <a:normAutofit fontScale="92500" lnSpcReduction="10000"/>
          </a:bodyPr>
          <a:lstStyle/>
          <a:p>
            <a:r>
              <a:rPr lang="en-GB" dirty="0"/>
              <a:t>As a Church of England School, our school values are underpinned by Biblical Scripture. </a:t>
            </a:r>
            <a:r>
              <a:rPr lang="en-GB" dirty="0" err="1"/>
              <a:t>Coton’s</a:t>
            </a:r>
            <a:r>
              <a:rPr lang="en-GB" dirty="0"/>
              <a:t> is: 2 Corinthians 13:11: Brothers and sisters, rejoice! Strive for full restoration, encourage one another, be of one mind, live in peace. </a:t>
            </a:r>
          </a:p>
          <a:p>
            <a:r>
              <a:rPr lang="en-GB" dirty="0"/>
              <a:t>The dove you see in school symbolises PEACE. This is an acronym for Perseverance, Enjoyment, Awe and Wonder, Compassion and Excellence)</a:t>
            </a:r>
          </a:p>
          <a:p>
            <a:pPr marL="0" indent="0" fontAlgn="t">
              <a:buNone/>
            </a:pPr>
            <a:r>
              <a:rPr lang="en-GB" b="1" dirty="0"/>
              <a:t>As with all maintained schools in England we:</a:t>
            </a:r>
          </a:p>
          <a:p>
            <a:pPr fontAlgn="t"/>
            <a:r>
              <a:rPr lang="en-GB" dirty="0"/>
              <a:t>teach Religious Education in line with the locally agreed syllabus</a:t>
            </a:r>
          </a:p>
          <a:p>
            <a:pPr fontAlgn="t"/>
            <a:r>
              <a:rPr lang="en-GB" dirty="0"/>
              <a:t>hold acts of collective worship every day</a:t>
            </a:r>
          </a:p>
          <a:p>
            <a:pPr fontAlgn="t"/>
            <a:r>
              <a:rPr lang="en-GB" dirty="0"/>
              <a:t>teach about world faiths</a:t>
            </a:r>
          </a:p>
          <a:p>
            <a:pPr marL="0" indent="0" fontAlgn="t">
              <a:buNone/>
            </a:pPr>
            <a:r>
              <a:rPr lang="en-GB" b="1" dirty="0"/>
              <a:t>In addition, Church of England Schools provide:</a:t>
            </a:r>
          </a:p>
          <a:p>
            <a:pPr fontAlgn="t"/>
            <a:r>
              <a:rPr lang="en-GB" dirty="0"/>
              <a:t>education underpinned by Christian values</a:t>
            </a:r>
          </a:p>
          <a:p>
            <a:pPr fontAlgn="t"/>
            <a:r>
              <a:rPr lang="en-GB" dirty="0"/>
              <a:t>close links with the community</a:t>
            </a:r>
          </a:p>
          <a:p>
            <a:pPr fontAlgn="t"/>
            <a:r>
              <a:rPr lang="en-GB" dirty="0"/>
              <a:t>partnership with the local church</a:t>
            </a:r>
          </a:p>
          <a:p>
            <a:endParaRPr lang="en-GB" dirty="0"/>
          </a:p>
        </p:txBody>
      </p:sp>
      <p:pic>
        <p:nvPicPr>
          <p:cNvPr id="4" name="Picture 3">
            <a:extLst>
              <a:ext uri="{FF2B5EF4-FFF2-40B4-BE49-F238E27FC236}">
                <a16:creationId xmlns:a16="http://schemas.microsoft.com/office/drawing/2014/main" id="{8B2CB873-00E3-4173-B849-B20E4A560269}"/>
              </a:ext>
            </a:extLst>
          </p:cNvPr>
          <p:cNvPicPr>
            <a:picLocks noChangeAspect="1"/>
          </p:cNvPicPr>
          <p:nvPr/>
        </p:nvPicPr>
        <p:blipFill>
          <a:blip r:embed="rId2"/>
          <a:stretch>
            <a:fillRect/>
          </a:stretch>
        </p:blipFill>
        <p:spPr>
          <a:xfrm>
            <a:off x="6679038" y="5396753"/>
            <a:ext cx="5324702" cy="1299882"/>
          </a:xfrm>
          <a:prstGeom prst="rect">
            <a:avLst/>
          </a:prstGeom>
        </p:spPr>
      </p:pic>
      <p:pic>
        <p:nvPicPr>
          <p:cNvPr id="5" name="Picture 4">
            <a:extLst>
              <a:ext uri="{FF2B5EF4-FFF2-40B4-BE49-F238E27FC236}">
                <a16:creationId xmlns:a16="http://schemas.microsoft.com/office/drawing/2014/main" id="{F2F472A1-C7FF-4202-AA5A-C5913CBFF414}"/>
              </a:ext>
            </a:extLst>
          </p:cNvPr>
          <p:cNvPicPr>
            <a:picLocks noChangeAspect="1"/>
          </p:cNvPicPr>
          <p:nvPr/>
        </p:nvPicPr>
        <p:blipFill>
          <a:blip r:embed="rId3"/>
          <a:stretch>
            <a:fillRect/>
          </a:stretch>
        </p:blipFill>
        <p:spPr>
          <a:xfrm>
            <a:off x="10408648" y="2998458"/>
            <a:ext cx="1595092" cy="2398295"/>
          </a:xfrm>
          <a:prstGeom prst="rect">
            <a:avLst/>
          </a:prstGeom>
        </p:spPr>
      </p:pic>
      <p:pic>
        <p:nvPicPr>
          <p:cNvPr id="7" name="Picture 6">
            <a:extLst>
              <a:ext uri="{FF2B5EF4-FFF2-40B4-BE49-F238E27FC236}">
                <a16:creationId xmlns:a16="http://schemas.microsoft.com/office/drawing/2014/main" id="{1FAD6424-A149-4330-A504-02441DD7E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84614" y="582941"/>
            <a:ext cx="1338372" cy="878306"/>
          </a:xfrm>
          <a:prstGeom prst="rect">
            <a:avLst/>
          </a:prstGeom>
        </p:spPr>
      </p:pic>
    </p:spTree>
    <p:extLst>
      <p:ext uri="{BB962C8B-B14F-4D97-AF65-F5344CB8AC3E}">
        <p14:creationId xmlns:p14="http://schemas.microsoft.com/office/powerpoint/2010/main" val="3600536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66B07-D001-4F0F-9611-F9D644E8935B}"/>
              </a:ext>
            </a:extLst>
          </p:cNvPr>
          <p:cNvSpPr>
            <a:spLocks noGrp="1"/>
          </p:cNvSpPr>
          <p:nvPr>
            <p:ph type="title"/>
          </p:nvPr>
        </p:nvSpPr>
        <p:spPr/>
        <p:txBody>
          <a:bodyPr/>
          <a:lstStyle/>
          <a:p>
            <a:pPr algn="ctr"/>
            <a:r>
              <a:rPr lang="en-GB" i="1" dirty="0"/>
              <a:t>This year we will receive a Section 48 SIAMS inspection</a:t>
            </a:r>
          </a:p>
        </p:txBody>
      </p:sp>
      <p:sp>
        <p:nvSpPr>
          <p:cNvPr id="3" name="Content Placeholder 2">
            <a:extLst>
              <a:ext uri="{FF2B5EF4-FFF2-40B4-BE49-F238E27FC236}">
                <a16:creationId xmlns:a16="http://schemas.microsoft.com/office/drawing/2014/main" id="{72B183B9-D434-490E-A89A-AD1ECA7F5748}"/>
              </a:ext>
            </a:extLst>
          </p:cNvPr>
          <p:cNvSpPr>
            <a:spLocks noGrp="1"/>
          </p:cNvSpPr>
          <p:nvPr>
            <p:ph idx="1"/>
          </p:nvPr>
        </p:nvSpPr>
        <p:spPr>
          <a:xfrm>
            <a:off x="255494" y="1780800"/>
            <a:ext cx="8090826" cy="5077199"/>
          </a:xfrm>
        </p:spPr>
        <p:txBody>
          <a:bodyPr>
            <a:normAutofit/>
          </a:bodyPr>
          <a:lstStyle/>
          <a:p>
            <a:pPr marL="0" indent="0">
              <a:buNone/>
            </a:pPr>
            <a:r>
              <a:rPr lang="en-GB" b="1" dirty="0"/>
              <a:t>Inspectors will judge the school by asking 3 key questions:</a:t>
            </a:r>
          </a:p>
          <a:p>
            <a:r>
              <a:rPr lang="en-GB" dirty="0"/>
              <a:t>Who are we as a school? - factual questions about your school's context</a:t>
            </a:r>
          </a:p>
          <a:p>
            <a:r>
              <a:rPr lang="en-GB" dirty="0"/>
              <a:t>What are we doing here? - mainly about the theological underpinning of our school's vision, governance structure, arrangements for religious education and collective worship, and partnerships</a:t>
            </a:r>
          </a:p>
          <a:p>
            <a:r>
              <a:rPr lang="en-GB" dirty="0"/>
              <a:t>How, then, shall we live and learn together? - the main inspection questions looking for evidence of impact</a:t>
            </a:r>
          </a:p>
          <a:p>
            <a:r>
              <a:rPr lang="en-GB" dirty="0"/>
              <a:t>In February 2017, the school received an OUTSTANDING judgement for SIAMS. The framework has now changed and the school will receive a judgement of</a:t>
            </a:r>
          </a:p>
          <a:p>
            <a:pPr marL="0" indent="0">
              <a:buNone/>
            </a:pPr>
            <a:endParaRPr lang="en-GB" dirty="0"/>
          </a:p>
        </p:txBody>
      </p:sp>
      <p:pic>
        <p:nvPicPr>
          <p:cNvPr id="4" name="Picture 3">
            <a:extLst>
              <a:ext uri="{FF2B5EF4-FFF2-40B4-BE49-F238E27FC236}">
                <a16:creationId xmlns:a16="http://schemas.microsoft.com/office/drawing/2014/main" id="{25853EA3-5189-465A-9063-4BB2C3C3F91B}"/>
              </a:ext>
            </a:extLst>
          </p:cNvPr>
          <p:cNvPicPr>
            <a:picLocks noChangeAspect="1"/>
          </p:cNvPicPr>
          <p:nvPr/>
        </p:nvPicPr>
        <p:blipFill>
          <a:blip r:embed="rId2"/>
          <a:stretch>
            <a:fillRect/>
          </a:stretch>
        </p:blipFill>
        <p:spPr>
          <a:xfrm>
            <a:off x="8346320" y="4222376"/>
            <a:ext cx="3590185" cy="2505129"/>
          </a:xfrm>
          <a:prstGeom prst="rect">
            <a:avLst/>
          </a:prstGeom>
        </p:spPr>
      </p:pic>
      <p:pic>
        <p:nvPicPr>
          <p:cNvPr id="5" name="Picture 4">
            <a:extLst>
              <a:ext uri="{FF2B5EF4-FFF2-40B4-BE49-F238E27FC236}">
                <a16:creationId xmlns:a16="http://schemas.microsoft.com/office/drawing/2014/main" id="{15DBBDF2-4062-4E8F-BF7C-9923D63CDA2E}"/>
              </a:ext>
            </a:extLst>
          </p:cNvPr>
          <p:cNvPicPr>
            <a:picLocks noChangeAspect="1"/>
          </p:cNvPicPr>
          <p:nvPr/>
        </p:nvPicPr>
        <p:blipFill>
          <a:blip r:embed="rId3"/>
          <a:stretch>
            <a:fillRect/>
          </a:stretch>
        </p:blipFill>
        <p:spPr>
          <a:xfrm>
            <a:off x="8471243" y="1328734"/>
            <a:ext cx="3340339" cy="2763148"/>
          </a:xfrm>
          <a:prstGeom prst="rect">
            <a:avLst/>
          </a:prstGeom>
        </p:spPr>
      </p:pic>
    </p:spTree>
    <p:extLst>
      <p:ext uri="{BB962C8B-B14F-4D97-AF65-F5344CB8AC3E}">
        <p14:creationId xmlns:p14="http://schemas.microsoft.com/office/powerpoint/2010/main" val="3162002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5854" y="652388"/>
            <a:ext cx="3851749" cy="1400530"/>
          </a:xfrm>
        </p:spPr>
        <p:txBody>
          <a:bodyPr/>
          <a:lstStyle/>
          <a:p>
            <a:r>
              <a:rPr lang="en-GB" u="sng" dirty="0">
                <a:solidFill>
                  <a:schemeClr val="bg2">
                    <a:lumMod val="20000"/>
                    <a:lumOff val="80000"/>
                  </a:schemeClr>
                </a:solidFill>
              </a:rPr>
              <a:t>Year 5 team</a:t>
            </a:r>
          </a:p>
        </p:txBody>
      </p:sp>
      <p:sp>
        <p:nvSpPr>
          <p:cNvPr id="4" name="Content Placeholder 3"/>
          <p:cNvSpPr>
            <a:spLocks noGrp="1"/>
          </p:cNvSpPr>
          <p:nvPr>
            <p:ph idx="1"/>
          </p:nvPr>
        </p:nvSpPr>
        <p:spPr>
          <a:xfrm>
            <a:off x="1311500" y="1728827"/>
            <a:ext cx="8946541" cy="4195481"/>
          </a:xfrm>
        </p:spPr>
        <p:txBody>
          <a:bodyPr>
            <a:normAutofit/>
          </a:bodyPr>
          <a:lstStyle/>
          <a:p>
            <a:pPr>
              <a:buFont typeface="Wingdings" panose="05000000000000000000" pitchFamily="2" charset="2"/>
              <a:buChar char="§"/>
            </a:pPr>
            <a:r>
              <a:rPr lang="en-US" sz="4400" dirty="0" err="1">
                <a:solidFill>
                  <a:schemeClr val="bg2">
                    <a:lumMod val="20000"/>
                    <a:lumOff val="80000"/>
                  </a:schemeClr>
                </a:solidFill>
                <a:latin typeface="Calibri" panose="020F0502020204030204" pitchFamily="34" charset="0"/>
                <a:cs typeface="Calibri" panose="020F0502020204030204" pitchFamily="34" charset="0"/>
              </a:rPr>
              <a:t>Mrs</a:t>
            </a:r>
            <a:r>
              <a:rPr lang="en-US" sz="4400" dirty="0">
                <a:solidFill>
                  <a:schemeClr val="bg2">
                    <a:lumMod val="20000"/>
                    <a:lumOff val="80000"/>
                  </a:schemeClr>
                </a:solidFill>
                <a:latin typeface="Calibri" panose="020F0502020204030204" pitchFamily="34" charset="0"/>
                <a:cs typeface="Calibri" panose="020F0502020204030204" pitchFamily="34" charset="0"/>
              </a:rPr>
              <a:t> Whitby</a:t>
            </a:r>
          </a:p>
          <a:p>
            <a:pPr>
              <a:buFont typeface="Wingdings" panose="05000000000000000000" pitchFamily="2" charset="2"/>
              <a:buChar char="§"/>
            </a:pPr>
            <a:r>
              <a:rPr lang="en-US" sz="4400" dirty="0" err="1">
                <a:solidFill>
                  <a:schemeClr val="bg2">
                    <a:lumMod val="20000"/>
                    <a:lumOff val="80000"/>
                  </a:schemeClr>
                </a:solidFill>
                <a:latin typeface="Calibri" panose="020F0502020204030204" pitchFamily="34" charset="0"/>
                <a:cs typeface="Calibri" panose="020F0502020204030204" pitchFamily="34" charset="0"/>
              </a:rPr>
              <a:t>Mrs</a:t>
            </a:r>
            <a:r>
              <a:rPr lang="en-US" sz="4400" dirty="0">
                <a:solidFill>
                  <a:schemeClr val="bg2">
                    <a:lumMod val="20000"/>
                    <a:lumOff val="80000"/>
                  </a:schemeClr>
                </a:solidFill>
                <a:latin typeface="Calibri" panose="020F0502020204030204" pitchFamily="34" charset="0"/>
                <a:cs typeface="Calibri" panose="020F0502020204030204" pitchFamily="34" charset="0"/>
              </a:rPr>
              <a:t> </a:t>
            </a:r>
            <a:r>
              <a:rPr lang="en-US" sz="4400" dirty="0" err="1">
                <a:solidFill>
                  <a:schemeClr val="bg2">
                    <a:lumMod val="20000"/>
                    <a:lumOff val="80000"/>
                  </a:schemeClr>
                </a:solidFill>
                <a:latin typeface="Calibri" panose="020F0502020204030204" pitchFamily="34" charset="0"/>
                <a:cs typeface="Calibri" panose="020F0502020204030204" pitchFamily="34" charset="0"/>
              </a:rPr>
              <a:t>Wadell</a:t>
            </a:r>
            <a:endParaRPr lang="en-US" sz="4400" dirty="0">
              <a:solidFill>
                <a:schemeClr val="bg2">
                  <a:lumMod val="20000"/>
                  <a:lumOff val="80000"/>
                </a:schemeClr>
              </a:solidFill>
              <a:latin typeface="Calibri" panose="020F0502020204030204" pitchFamily="34" charset="0"/>
              <a:cs typeface="Calibri" panose="020F0502020204030204" pitchFamily="34" charset="0"/>
            </a:endParaRPr>
          </a:p>
          <a:p>
            <a:pPr marL="0" indent="0">
              <a:buNone/>
            </a:pPr>
            <a:endParaRPr lang="en-US" sz="4400" dirty="0">
              <a:solidFill>
                <a:schemeClr val="bg2">
                  <a:lumMod val="20000"/>
                  <a:lumOff val="80000"/>
                </a:schemeClr>
              </a:solidFill>
              <a:latin typeface="Calibri" panose="020F0502020204030204" pitchFamily="34" charset="0"/>
              <a:cs typeface="Calibri" panose="020F0502020204030204" pitchFamily="34" charset="0"/>
            </a:endParaRPr>
          </a:p>
          <a:p>
            <a:endParaRPr lang="en-US" sz="4000" dirty="0">
              <a:solidFill>
                <a:schemeClr val="bg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2626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AA597-1B84-41E5-B66B-5DCED8F11950}"/>
              </a:ext>
            </a:extLst>
          </p:cNvPr>
          <p:cNvSpPr>
            <a:spLocks noGrp="1"/>
          </p:cNvSpPr>
          <p:nvPr>
            <p:ph type="title"/>
          </p:nvPr>
        </p:nvSpPr>
        <p:spPr/>
        <p:txBody>
          <a:bodyPr/>
          <a:lstStyle/>
          <a:p>
            <a:r>
              <a:rPr lang="en-GB" b="1" dirty="0"/>
              <a:t>Judgements </a:t>
            </a:r>
          </a:p>
        </p:txBody>
      </p:sp>
      <p:sp>
        <p:nvSpPr>
          <p:cNvPr id="3" name="Content Placeholder 2">
            <a:extLst>
              <a:ext uri="{FF2B5EF4-FFF2-40B4-BE49-F238E27FC236}">
                <a16:creationId xmlns:a16="http://schemas.microsoft.com/office/drawing/2014/main" id="{69C66BE0-F8E3-406F-8E3D-100610C0639B}"/>
              </a:ext>
            </a:extLst>
          </p:cNvPr>
          <p:cNvSpPr>
            <a:spLocks noGrp="1"/>
          </p:cNvSpPr>
          <p:nvPr>
            <p:ph idx="1"/>
          </p:nvPr>
        </p:nvSpPr>
        <p:spPr/>
        <p:txBody>
          <a:bodyPr/>
          <a:lstStyle/>
          <a:p>
            <a:r>
              <a:rPr lang="en-GB" dirty="0"/>
              <a:t>Judgement 1</a:t>
            </a:r>
            <a:br>
              <a:rPr lang="en-GB" dirty="0"/>
            </a:br>
            <a:endParaRPr lang="en-GB" dirty="0"/>
          </a:p>
          <a:p>
            <a:r>
              <a:rPr lang="en-GB" dirty="0"/>
              <a:t>Judgement 2 </a:t>
            </a:r>
          </a:p>
        </p:txBody>
      </p:sp>
      <p:pic>
        <p:nvPicPr>
          <p:cNvPr id="4" name="Picture 3">
            <a:extLst>
              <a:ext uri="{FF2B5EF4-FFF2-40B4-BE49-F238E27FC236}">
                <a16:creationId xmlns:a16="http://schemas.microsoft.com/office/drawing/2014/main" id="{3162B8D4-6448-4014-92B4-9212E564CBE5}"/>
              </a:ext>
            </a:extLst>
          </p:cNvPr>
          <p:cNvPicPr>
            <a:picLocks noChangeAspect="1"/>
          </p:cNvPicPr>
          <p:nvPr/>
        </p:nvPicPr>
        <p:blipFill>
          <a:blip r:embed="rId2"/>
          <a:stretch>
            <a:fillRect/>
          </a:stretch>
        </p:blipFill>
        <p:spPr>
          <a:xfrm>
            <a:off x="3565485" y="1523066"/>
            <a:ext cx="7788315" cy="853514"/>
          </a:xfrm>
          <a:prstGeom prst="rect">
            <a:avLst/>
          </a:prstGeom>
        </p:spPr>
      </p:pic>
      <p:pic>
        <p:nvPicPr>
          <p:cNvPr id="5" name="Picture 4">
            <a:extLst>
              <a:ext uri="{FF2B5EF4-FFF2-40B4-BE49-F238E27FC236}">
                <a16:creationId xmlns:a16="http://schemas.microsoft.com/office/drawing/2014/main" id="{CA217C68-77CE-49B8-8759-30A9BD12FFB0}"/>
              </a:ext>
            </a:extLst>
          </p:cNvPr>
          <p:cNvPicPr>
            <a:picLocks noChangeAspect="1"/>
          </p:cNvPicPr>
          <p:nvPr/>
        </p:nvPicPr>
        <p:blipFill>
          <a:blip r:embed="rId3"/>
          <a:stretch>
            <a:fillRect/>
          </a:stretch>
        </p:blipFill>
        <p:spPr>
          <a:xfrm>
            <a:off x="3565485" y="2558039"/>
            <a:ext cx="7620660" cy="823031"/>
          </a:xfrm>
          <a:prstGeom prst="rect">
            <a:avLst/>
          </a:prstGeom>
        </p:spPr>
      </p:pic>
      <p:pic>
        <p:nvPicPr>
          <p:cNvPr id="6" name="Picture 5">
            <a:extLst>
              <a:ext uri="{FF2B5EF4-FFF2-40B4-BE49-F238E27FC236}">
                <a16:creationId xmlns:a16="http://schemas.microsoft.com/office/drawing/2014/main" id="{EBBAC23A-FFD7-4E88-9AE5-3F2A35C9219D}"/>
              </a:ext>
            </a:extLst>
          </p:cNvPr>
          <p:cNvPicPr>
            <a:picLocks noChangeAspect="1"/>
          </p:cNvPicPr>
          <p:nvPr/>
        </p:nvPicPr>
        <p:blipFill>
          <a:blip r:embed="rId4"/>
          <a:stretch>
            <a:fillRect/>
          </a:stretch>
        </p:blipFill>
        <p:spPr>
          <a:xfrm>
            <a:off x="3576414" y="4449999"/>
            <a:ext cx="5039171" cy="2091950"/>
          </a:xfrm>
          <a:prstGeom prst="rect">
            <a:avLst/>
          </a:prstGeom>
        </p:spPr>
      </p:pic>
    </p:spTree>
    <p:extLst>
      <p:ext uri="{BB962C8B-B14F-4D97-AF65-F5344CB8AC3E}">
        <p14:creationId xmlns:p14="http://schemas.microsoft.com/office/powerpoint/2010/main" val="633028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22372B-B462-489D-9070-41D034CC4E15}"/>
              </a:ext>
            </a:extLst>
          </p:cNvPr>
          <p:cNvSpPr txBox="1"/>
          <p:nvPr/>
        </p:nvSpPr>
        <p:spPr>
          <a:xfrm>
            <a:off x="1633245" y="1939735"/>
            <a:ext cx="9322990" cy="1261884"/>
          </a:xfrm>
          <a:prstGeom prst="rect">
            <a:avLst/>
          </a:prstGeom>
          <a:noFill/>
        </p:spPr>
        <p:txBody>
          <a:bodyPr wrap="square" rtlCol="0">
            <a:spAutoFit/>
          </a:bodyPr>
          <a:lstStyle/>
          <a:p>
            <a:pPr algn="ctr"/>
            <a:r>
              <a:rPr lang="en-GB" sz="4000" b="1" dirty="0">
                <a:solidFill>
                  <a:schemeClr val="bg2">
                    <a:lumMod val="20000"/>
                    <a:lumOff val="80000"/>
                  </a:schemeClr>
                </a:solidFill>
                <a:latin typeface="Calibri" panose="020F0502020204030204" pitchFamily="34" charset="0"/>
                <a:cs typeface="Calibri" panose="020F0502020204030204" pitchFamily="34" charset="0"/>
              </a:rPr>
              <a:t>Online Safety</a:t>
            </a:r>
          </a:p>
          <a:p>
            <a:pPr algn="ctr"/>
            <a:endParaRPr lang="en-GB" sz="3600" b="1" dirty="0">
              <a:solidFill>
                <a:schemeClr val="bg1"/>
              </a:solidFill>
              <a:latin typeface="Candara" panose="020E0502030303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B22372B-B462-489D-9070-41D034CC4E15}"/>
              </a:ext>
            </a:extLst>
          </p:cNvPr>
          <p:cNvSpPr txBox="1"/>
          <p:nvPr/>
        </p:nvSpPr>
        <p:spPr>
          <a:xfrm>
            <a:off x="2859656" y="2838190"/>
            <a:ext cx="7138187" cy="1569660"/>
          </a:xfrm>
          <a:prstGeom prst="rect">
            <a:avLst/>
          </a:prstGeom>
          <a:noFill/>
        </p:spPr>
        <p:txBody>
          <a:bodyPr wrap="square" rtlCol="0">
            <a:spAutoFit/>
          </a:bodyPr>
          <a:lstStyle/>
          <a:p>
            <a:pPr algn="ctr"/>
            <a:r>
              <a:rPr lang="en-GB" sz="3200" dirty="0">
                <a:solidFill>
                  <a:schemeClr val="bg2">
                    <a:lumMod val="20000"/>
                    <a:lumOff val="80000"/>
                  </a:schemeClr>
                </a:solidFill>
                <a:latin typeface="Calibri" panose="020F0502020204030204" pitchFamily="34" charset="0"/>
                <a:cs typeface="Calibri" panose="020F0502020204030204" pitchFamily="34" charset="0"/>
              </a:rPr>
              <a:t>Protect your children from abuse online</a:t>
            </a:r>
          </a:p>
          <a:p>
            <a:pPr algn="ctr"/>
            <a:endParaRPr lang="en-GB" sz="3200" dirty="0">
              <a:solidFill>
                <a:schemeClr val="bg2">
                  <a:lumMod val="20000"/>
                  <a:lumOff val="80000"/>
                </a:schemeClr>
              </a:solidFill>
              <a:latin typeface="Calibri" panose="020F0502020204030204" pitchFamily="34" charset="0"/>
              <a:cs typeface="Calibri" panose="020F0502020204030204" pitchFamily="34" charset="0"/>
            </a:endParaRPr>
          </a:p>
          <a:p>
            <a:pPr algn="ctr"/>
            <a:r>
              <a:rPr lang="en-GB" sz="3200" dirty="0">
                <a:solidFill>
                  <a:schemeClr val="bg2">
                    <a:lumMod val="20000"/>
                    <a:lumOff val="80000"/>
                  </a:schemeClr>
                </a:solidFill>
                <a:latin typeface="Calibri" panose="020F0502020204030204" pitchFamily="34" charset="0"/>
                <a:cs typeface="Calibri" panose="020F0502020204030204" pitchFamily="34" charset="0"/>
              </a:rPr>
              <a:t>www.thinkuknow.co.uk/parents</a:t>
            </a:r>
          </a:p>
        </p:txBody>
      </p:sp>
      <p:pic>
        <p:nvPicPr>
          <p:cNvPr id="1026" name="Picture 2" descr="\\a4cesvw02\CEOP_Data$\CEOP Cat B\Harm Reduction\Thinkuknow\05 THINKUKNOW ASSETS\05 THINKUKNOW ASSETS\NEW PRESENTATION TEMPLATES\Illustrations\Adult\Female\64303_NCA_TUK_adult_femal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023" y="4985868"/>
            <a:ext cx="907231" cy="187213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4cesvw02\CEOP_Data$\CEOP Cat B\Harm Reduction\Thinkuknow\05 THINKUKNOW ASSETS\05 THINKUKNOW ASSETS\NEW PRESENTATION TEMPLATES\Illustrations\Adult\Male\64303_NCA_TUK_adult_male_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656" y="4803984"/>
            <a:ext cx="610599" cy="20752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4cesvw02\CEOP_Data$\CEOP Cat B\Harm Reduction\Thinkuknow\05 THINKUKNOW ASSETS\05 THINKUKNOW ASSETS\NEW PRESENTATION TEMPLATES\Illustrations\Child\Happy\64303_NCA_TUK_CHILD_HAPPY_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2968" y="5490968"/>
            <a:ext cx="607158" cy="1367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4cesvw02\CEOP_Data$\CEOP Cat B\Harm Reduction\Thinkuknow\05 THINKUKNOW ASSETS\05 THINKUKNOW ASSETS\NEW PRESENTATION TEMPLATES\Illustrations\Child\Happy\64303_NCA_TUK_CHILD_HAPPY_1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0127" y="5292109"/>
            <a:ext cx="579989" cy="1577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61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65870" y="1668829"/>
            <a:ext cx="8344930" cy="4598754"/>
          </a:xfrm>
          <a:prstGeom prst="rect">
            <a:avLst/>
          </a:prstGeom>
        </p:spPr>
      </p:pic>
      <p:sp>
        <p:nvSpPr>
          <p:cNvPr id="2" name="TextBox 1"/>
          <p:cNvSpPr txBox="1"/>
          <p:nvPr/>
        </p:nvSpPr>
        <p:spPr>
          <a:xfrm>
            <a:off x="181231" y="345474"/>
            <a:ext cx="10029569" cy="1200329"/>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Look out for top tips and helpful information released with our fortnightly newsletter. You can also find a link to online safety information on the website in the safeguarding section</a:t>
            </a:r>
          </a:p>
        </p:txBody>
      </p:sp>
    </p:spTree>
    <p:extLst>
      <p:ext uri="{BB962C8B-B14F-4D97-AF65-F5344CB8AC3E}">
        <p14:creationId xmlns:p14="http://schemas.microsoft.com/office/powerpoint/2010/main" val="1095411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3824" y="1671018"/>
            <a:ext cx="5168728" cy="1027414"/>
          </a:xfrm>
        </p:spPr>
        <p:txBody>
          <a:bodyPr/>
          <a:lstStyle/>
          <a:p>
            <a:pPr algn="ctr"/>
            <a:r>
              <a:rPr lang="en-GB" sz="4000" dirty="0">
                <a:solidFill>
                  <a:schemeClr val="bg2">
                    <a:lumMod val="20000"/>
                    <a:lumOff val="80000"/>
                  </a:schemeClr>
                </a:solidFill>
                <a:latin typeface="Calibri" panose="020F0502020204030204" pitchFamily="34" charset="0"/>
                <a:cs typeface="Calibri" panose="020F0502020204030204" pitchFamily="34" charset="0"/>
              </a:rPr>
              <a:t>At Coton- in-the-Elms we teach children to be SMART online.</a:t>
            </a:r>
            <a:br>
              <a:rPr lang="en-GB" dirty="0"/>
            </a:b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064" y="221918"/>
            <a:ext cx="6576263" cy="6110444"/>
          </a:xfrm>
          <a:prstGeom prst="rect">
            <a:avLst/>
          </a:prstGeom>
        </p:spPr>
      </p:pic>
    </p:spTree>
    <p:extLst>
      <p:ext uri="{BB962C8B-B14F-4D97-AF65-F5344CB8AC3E}">
        <p14:creationId xmlns:p14="http://schemas.microsoft.com/office/powerpoint/2010/main" val="153057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036" y="186950"/>
            <a:ext cx="11065748" cy="5653198"/>
          </a:xfrm>
        </p:spPr>
        <p:txBody>
          <a:bodyPr/>
          <a:lstStyle/>
          <a:p>
            <a:pPr algn="ctr"/>
            <a:r>
              <a:rPr lang="en-GB" sz="3600" dirty="0">
                <a:solidFill>
                  <a:schemeClr val="bg2">
                    <a:lumMod val="20000"/>
                    <a:lumOff val="80000"/>
                  </a:schemeClr>
                </a:solidFill>
                <a:latin typeface="Calibri" panose="020F0502020204030204" pitchFamily="34" charset="0"/>
                <a:cs typeface="Calibri" panose="020F0502020204030204" pitchFamily="34" charset="0"/>
              </a:rPr>
              <a:t>Personal Information</a:t>
            </a:r>
            <a:br>
              <a:rPr lang="en-GB" sz="3600" dirty="0">
                <a:solidFill>
                  <a:schemeClr val="bg2">
                    <a:lumMod val="20000"/>
                    <a:lumOff val="80000"/>
                  </a:schemeClr>
                </a:solidFill>
                <a:latin typeface="Calibri" panose="020F0502020204030204" pitchFamily="34" charset="0"/>
                <a:cs typeface="Calibri" panose="020F0502020204030204" pitchFamily="34" charset="0"/>
              </a:rPr>
            </a:br>
            <a:br>
              <a:rPr lang="en-GB" sz="3600" dirty="0">
                <a:solidFill>
                  <a:schemeClr val="bg2">
                    <a:lumMod val="20000"/>
                    <a:lumOff val="80000"/>
                  </a:schemeClr>
                </a:solidFill>
                <a:latin typeface="Calibri" panose="020F0502020204030204" pitchFamily="34" charset="0"/>
                <a:cs typeface="Calibri" panose="020F0502020204030204" pitchFamily="34" charset="0"/>
              </a:rPr>
            </a:br>
            <a:r>
              <a:rPr lang="en-GB" sz="3600" b="0" dirty="0">
                <a:solidFill>
                  <a:schemeClr val="bg2">
                    <a:lumMod val="20000"/>
                    <a:lumOff val="80000"/>
                  </a:schemeClr>
                </a:solidFill>
                <a:latin typeface="Calibri" panose="020F0502020204030204" pitchFamily="34" charset="0"/>
                <a:cs typeface="Calibri" panose="020F0502020204030204" pitchFamily="34" charset="0"/>
              </a:rPr>
              <a:t>We always teach the children to never post any personal information anywhere online.</a:t>
            </a:r>
            <a:br>
              <a:rPr lang="en-GB" sz="3600" b="0" dirty="0">
                <a:solidFill>
                  <a:schemeClr val="bg2">
                    <a:lumMod val="20000"/>
                    <a:lumOff val="80000"/>
                  </a:schemeClr>
                </a:solidFill>
                <a:latin typeface="Calibri" panose="020F0502020204030204" pitchFamily="34" charset="0"/>
                <a:cs typeface="Calibri" panose="020F0502020204030204" pitchFamily="34" charset="0"/>
              </a:rPr>
            </a:br>
            <a:br>
              <a:rPr lang="en-GB" sz="3600" b="0" dirty="0">
                <a:solidFill>
                  <a:schemeClr val="bg2">
                    <a:lumMod val="20000"/>
                    <a:lumOff val="80000"/>
                  </a:schemeClr>
                </a:solidFill>
                <a:latin typeface="Calibri" panose="020F0502020204030204" pitchFamily="34" charset="0"/>
                <a:cs typeface="Calibri" panose="020F0502020204030204" pitchFamily="34" charset="0"/>
              </a:rPr>
            </a:br>
            <a:r>
              <a:rPr lang="en-GB" sz="3600" b="0" dirty="0">
                <a:solidFill>
                  <a:schemeClr val="bg2">
                    <a:lumMod val="20000"/>
                    <a:lumOff val="80000"/>
                  </a:schemeClr>
                </a:solidFill>
                <a:latin typeface="Calibri" panose="020F0502020204030204" pitchFamily="34" charset="0"/>
                <a:cs typeface="Calibri" panose="020F0502020204030204" pitchFamily="34" charset="0"/>
              </a:rPr>
              <a:t>If they want to play a game that needs a username online, try to make sure they use a made up name e.g. CaptainFantastic326</a:t>
            </a:r>
            <a:br>
              <a:rPr lang="en-GB" sz="3600" b="0" dirty="0">
                <a:solidFill>
                  <a:schemeClr val="bg2">
                    <a:lumMod val="20000"/>
                    <a:lumOff val="80000"/>
                  </a:schemeClr>
                </a:solidFill>
                <a:latin typeface="Calibri" panose="020F0502020204030204" pitchFamily="34" charset="0"/>
                <a:cs typeface="Calibri" panose="020F0502020204030204" pitchFamily="34" charset="0"/>
              </a:rPr>
            </a:br>
            <a:br>
              <a:rPr lang="en-GB" sz="3600" b="0" dirty="0">
                <a:solidFill>
                  <a:schemeClr val="bg2">
                    <a:lumMod val="20000"/>
                    <a:lumOff val="80000"/>
                  </a:schemeClr>
                </a:solidFill>
                <a:latin typeface="Calibri" panose="020F0502020204030204" pitchFamily="34" charset="0"/>
                <a:cs typeface="Calibri" panose="020F0502020204030204" pitchFamily="34" charset="0"/>
              </a:rPr>
            </a:br>
            <a:r>
              <a:rPr lang="en-GB" sz="3600" b="0" dirty="0">
                <a:solidFill>
                  <a:schemeClr val="bg2">
                    <a:lumMod val="20000"/>
                    <a:lumOff val="80000"/>
                  </a:schemeClr>
                </a:solidFill>
                <a:latin typeface="Calibri" panose="020F0502020204030204" pitchFamily="34" charset="0"/>
                <a:cs typeface="Calibri" panose="020F0502020204030204" pitchFamily="34" charset="0"/>
              </a:rPr>
              <a:t>If their photo appears on the school website or around school, it will never be displayed with their full name.</a:t>
            </a:r>
            <a:endParaRPr lang="en-GB" sz="3600" dirty="0">
              <a:solidFill>
                <a:schemeClr val="bg2">
                  <a:lumMod val="20000"/>
                  <a:lumOff val="8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2670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51" y="151024"/>
            <a:ext cx="11813060" cy="5802054"/>
          </a:xfrm>
        </p:spPr>
        <p:txBody>
          <a:bodyPr/>
          <a:lstStyle/>
          <a:p>
            <a:pPr algn="ctr"/>
            <a:r>
              <a:rPr lang="en-GB" sz="3200" dirty="0">
                <a:solidFill>
                  <a:schemeClr val="bg2">
                    <a:lumMod val="20000"/>
                    <a:lumOff val="80000"/>
                  </a:schemeClr>
                </a:solidFill>
                <a:latin typeface="Calibri" panose="020F0502020204030204" pitchFamily="34" charset="0"/>
                <a:cs typeface="Calibri" panose="020F0502020204030204" pitchFamily="34" charset="0"/>
              </a:rPr>
              <a:t>YouTube</a:t>
            </a:r>
            <a:br>
              <a:rPr lang="en-GB" sz="3200" dirty="0">
                <a:solidFill>
                  <a:schemeClr val="bg2">
                    <a:lumMod val="20000"/>
                    <a:lumOff val="80000"/>
                  </a:schemeClr>
                </a:solidFill>
                <a:latin typeface="Calibri" panose="020F0502020204030204" pitchFamily="34" charset="0"/>
                <a:cs typeface="Calibri" panose="020F0502020204030204" pitchFamily="34" charset="0"/>
              </a:rPr>
            </a:br>
            <a:br>
              <a:rPr lang="en-GB" sz="3200" dirty="0">
                <a:solidFill>
                  <a:schemeClr val="bg2">
                    <a:lumMod val="20000"/>
                    <a:lumOff val="80000"/>
                  </a:schemeClr>
                </a:solidFill>
                <a:latin typeface="Calibri" panose="020F0502020204030204" pitchFamily="34" charset="0"/>
                <a:cs typeface="Calibri" panose="020F0502020204030204" pitchFamily="34" charset="0"/>
              </a:rPr>
            </a:br>
            <a:r>
              <a:rPr lang="en-GB" sz="3200" b="0" dirty="0">
                <a:solidFill>
                  <a:schemeClr val="bg2">
                    <a:lumMod val="20000"/>
                    <a:lumOff val="80000"/>
                  </a:schemeClr>
                </a:solidFill>
                <a:latin typeface="Calibri" panose="020F0502020204030204" pitchFamily="34" charset="0"/>
                <a:cs typeface="Calibri" panose="020F0502020204030204" pitchFamily="34" charset="0"/>
              </a:rPr>
              <a:t>YouTube DO NOT censor their adverts –adverts or video comments may not be appropriate for your child.</a:t>
            </a:r>
            <a:br>
              <a:rPr lang="en-GB" sz="3200" b="0" dirty="0">
                <a:solidFill>
                  <a:schemeClr val="bg2">
                    <a:lumMod val="20000"/>
                    <a:lumOff val="80000"/>
                  </a:schemeClr>
                </a:solidFill>
                <a:latin typeface="Calibri" panose="020F0502020204030204" pitchFamily="34" charset="0"/>
                <a:cs typeface="Calibri" panose="020F0502020204030204" pitchFamily="34" charset="0"/>
              </a:rPr>
            </a:br>
            <a:br>
              <a:rPr lang="en-GB" sz="3200" b="0" dirty="0">
                <a:solidFill>
                  <a:schemeClr val="bg2">
                    <a:lumMod val="20000"/>
                    <a:lumOff val="80000"/>
                  </a:schemeClr>
                </a:solidFill>
                <a:latin typeface="Calibri" panose="020F0502020204030204" pitchFamily="34" charset="0"/>
                <a:cs typeface="Calibri" panose="020F0502020204030204" pitchFamily="34" charset="0"/>
              </a:rPr>
            </a:br>
            <a:r>
              <a:rPr lang="en-GB" sz="3200" b="0" dirty="0">
                <a:solidFill>
                  <a:schemeClr val="bg2">
                    <a:lumMod val="20000"/>
                    <a:lumOff val="80000"/>
                  </a:schemeClr>
                </a:solidFill>
                <a:latin typeface="Calibri" panose="020F0502020204030204" pitchFamily="34" charset="0"/>
                <a:cs typeface="Calibri" panose="020F0502020204030204" pitchFamily="34" charset="0"/>
              </a:rPr>
              <a:t>When searching, your computer/tablet history will affect their search results.</a:t>
            </a:r>
            <a:br>
              <a:rPr lang="en-GB" sz="3200" b="0" dirty="0">
                <a:solidFill>
                  <a:schemeClr val="bg2">
                    <a:lumMod val="20000"/>
                    <a:lumOff val="80000"/>
                  </a:schemeClr>
                </a:solidFill>
                <a:latin typeface="Calibri" panose="020F0502020204030204" pitchFamily="34" charset="0"/>
                <a:cs typeface="Calibri" panose="020F0502020204030204" pitchFamily="34" charset="0"/>
              </a:rPr>
            </a:br>
            <a:r>
              <a:rPr lang="en-GB" sz="3200" b="0" dirty="0">
                <a:solidFill>
                  <a:schemeClr val="bg2">
                    <a:lumMod val="20000"/>
                    <a:lumOff val="80000"/>
                  </a:schemeClr>
                </a:solidFill>
                <a:latin typeface="Calibri" panose="020F0502020204030204" pitchFamily="34" charset="0"/>
                <a:cs typeface="Calibri" panose="020F0502020204030204" pitchFamily="34" charset="0"/>
              </a:rPr>
              <a:t>This may result in inappropriate adverts appearing.</a:t>
            </a:r>
            <a:br>
              <a:rPr lang="en-GB" sz="3200" b="0" dirty="0">
                <a:solidFill>
                  <a:schemeClr val="bg2">
                    <a:lumMod val="20000"/>
                    <a:lumOff val="80000"/>
                  </a:schemeClr>
                </a:solidFill>
                <a:latin typeface="Calibri" panose="020F0502020204030204" pitchFamily="34" charset="0"/>
                <a:cs typeface="Calibri" panose="020F0502020204030204" pitchFamily="34" charset="0"/>
              </a:rPr>
            </a:br>
            <a:br>
              <a:rPr lang="en-GB" sz="3200" b="0" dirty="0">
                <a:solidFill>
                  <a:schemeClr val="bg2">
                    <a:lumMod val="20000"/>
                    <a:lumOff val="80000"/>
                  </a:schemeClr>
                </a:solidFill>
                <a:latin typeface="Calibri" panose="020F0502020204030204" pitchFamily="34" charset="0"/>
                <a:cs typeface="Calibri" panose="020F0502020204030204" pitchFamily="34" charset="0"/>
              </a:rPr>
            </a:br>
            <a:r>
              <a:rPr lang="en-GB" sz="3200" b="0" dirty="0">
                <a:solidFill>
                  <a:schemeClr val="bg2">
                    <a:lumMod val="20000"/>
                    <a:lumOff val="80000"/>
                  </a:schemeClr>
                </a:solidFill>
                <a:latin typeface="Calibri" panose="020F0502020204030204" pitchFamily="34" charset="0"/>
                <a:cs typeface="Calibri" panose="020F0502020204030204" pitchFamily="34" charset="0"/>
              </a:rPr>
              <a:t>Be aware of what you search for on shared devices.</a:t>
            </a:r>
            <a:br>
              <a:rPr lang="en-GB" sz="3200" b="0" dirty="0">
                <a:solidFill>
                  <a:schemeClr val="bg2">
                    <a:lumMod val="20000"/>
                    <a:lumOff val="80000"/>
                  </a:schemeClr>
                </a:solidFill>
                <a:latin typeface="Calibri" panose="020F0502020204030204" pitchFamily="34" charset="0"/>
                <a:cs typeface="Calibri" panose="020F0502020204030204" pitchFamily="34" charset="0"/>
              </a:rPr>
            </a:br>
            <a:br>
              <a:rPr lang="en-GB" sz="3200" b="0" dirty="0">
                <a:solidFill>
                  <a:schemeClr val="bg2">
                    <a:lumMod val="20000"/>
                    <a:lumOff val="80000"/>
                  </a:schemeClr>
                </a:solidFill>
                <a:latin typeface="Calibri" panose="020F0502020204030204" pitchFamily="34" charset="0"/>
                <a:cs typeface="Calibri" panose="020F0502020204030204" pitchFamily="34" charset="0"/>
              </a:rPr>
            </a:br>
            <a:r>
              <a:rPr lang="en-GB" sz="3200" b="0" dirty="0">
                <a:solidFill>
                  <a:schemeClr val="bg2">
                    <a:lumMod val="20000"/>
                    <a:lumOff val="80000"/>
                  </a:schemeClr>
                </a:solidFill>
                <a:latin typeface="Calibri" panose="020F0502020204030204" pitchFamily="34" charset="0"/>
                <a:cs typeface="Calibri" panose="020F0502020204030204" pitchFamily="34" charset="0"/>
              </a:rPr>
              <a:t>Create child friendly accounts for YouTube/Google for your children to use.</a:t>
            </a:r>
          </a:p>
        </p:txBody>
      </p:sp>
    </p:spTree>
    <p:extLst>
      <p:ext uri="{BB962C8B-B14F-4D97-AF65-F5344CB8AC3E}">
        <p14:creationId xmlns:p14="http://schemas.microsoft.com/office/powerpoint/2010/main" val="854045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778B413-F26D-4BEE-85A6-84AE354B2F59}"/>
              </a:ext>
            </a:extLst>
          </p:cNvPr>
          <p:cNvSpPr>
            <a:spLocks noGrp="1"/>
          </p:cNvSpPr>
          <p:nvPr>
            <p:ph type="title"/>
          </p:nvPr>
        </p:nvSpPr>
        <p:spPr>
          <a:xfrm>
            <a:off x="2959535" y="152919"/>
            <a:ext cx="3132346" cy="532262"/>
          </a:xfrm>
        </p:spPr>
        <p:txBody>
          <a:bodyPr/>
          <a:lstStyle/>
          <a:p>
            <a:r>
              <a:rPr lang="en-GB" u="sng" dirty="0">
                <a:solidFill>
                  <a:schemeClr val="bg2">
                    <a:lumMod val="20000"/>
                    <a:lumOff val="80000"/>
                  </a:schemeClr>
                </a:solidFill>
                <a:latin typeface="Calibri" panose="020F0502020204030204" pitchFamily="34" charset="0"/>
                <a:cs typeface="Calibri" panose="020F0502020204030204" pitchFamily="34" charset="0"/>
              </a:rPr>
              <a:t>What can you do? </a:t>
            </a:r>
          </a:p>
        </p:txBody>
      </p:sp>
      <p:sp>
        <p:nvSpPr>
          <p:cNvPr id="5" name="Rectangle 4"/>
          <p:cNvSpPr/>
          <p:nvPr/>
        </p:nvSpPr>
        <p:spPr>
          <a:xfrm>
            <a:off x="864347" y="873456"/>
            <a:ext cx="8774700" cy="3133165"/>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Talk to your child about their life online</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Make sure your child knows they can always come to you for help and they won’t be blamed</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Don’t threaten to ban technology</a:t>
            </a:r>
          </a:p>
          <a:p>
            <a:pPr marL="342900" indent="-342900">
              <a:lnSpc>
                <a:spcPct val="90000"/>
              </a:lnSpc>
              <a:spcBef>
                <a:spcPts val="1000"/>
              </a:spcBef>
              <a:buFont typeface="Arial" panose="020B0604020202020204" pitchFamily="34" charset="0"/>
              <a:buChar char="•"/>
            </a:pPr>
            <a:endParaRPr lang="en-GB" sz="2000" dirty="0">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80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nSpc>
                <a:spcPct val="90000"/>
              </a:lnSpc>
              <a:spcBef>
                <a:spcPts val="1000"/>
              </a:spcBef>
            </a:pPr>
            <a:endParaRPr lang="en-GB" sz="2000" dirty="0"/>
          </a:p>
          <a:p>
            <a:pPr>
              <a:lnSpc>
                <a:spcPct val="90000"/>
              </a:lnSpc>
              <a:spcBef>
                <a:spcPts val="1000"/>
              </a:spcBef>
            </a:pPr>
            <a:endParaRPr lang="en-GB" sz="2000" dirty="0">
              <a:solidFill>
                <a:prstClr val="black"/>
              </a:solidFill>
            </a:endParaRPr>
          </a:p>
        </p:txBody>
      </p:sp>
      <p:sp>
        <p:nvSpPr>
          <p:cNvPr id="6" name="Title 1">
            <a:extLst>
              <a:ext uri="{FF2B5EF4-FFF2-40B4-BE49-F238E27FC236}">
                <a16:creationId xmlns:a16="http://schemas.microsoft.com/office/drawing/2014/main" id="{C778B413-F26D-4BEE-85A6-84AE354B2F59}"/>
              </a:ext>
            </a:extLst>
          </p:cNvPr>
          <p:cNvSpPr txBox="1">
            <a:spLocks/>
          </p:cNvSpPr>
          <p:nvPr/>
        </p:nvSpPr>
        <p:spPr>
          <a:xfrm>
            <a:off x="2457472" y="2668323"/>
            <a:ext cx="6517032" cy="532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u="sng" dirty="0">
                <a:solidFill>
                  <a:schemeClr val="bg2">
                    <a:lumMod val="20000"/>
                    <a:lumOff val="80000"/>
                  </a:schemeClr>
                </a:solidFill>
              </a:rPr>
              <a:t>Practical steps you can take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8621" y="3334047"/>
            <a:ext cx="1116938" cy="285804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96398" y="3425090"/>
            <a:ext cx="843207" cy="269826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0647" y="4596870"/>
            <a:ext cx="615920" cy="1643395"/>
          </a:xfrm>
          <a:prstGeom prst="rect">
            <a:avLst/>
          </a:prstGeom>
        </p:spPr>
      </p:pic>
      <p:sp>
        <p:nvSpPr>
          <p:cNvPr id="2" name="Rectangle 1"/>
          <p:cNvSpPr/>
          <p:nvPr/>
        </p:nvSpPr>
        <p:spPr>
          <a:xfrm>
            <a:off x="370703" y="3308180"/>
            <a:ext cx="8277890" cy="2932085"/>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Create a family agreement and regularly review</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Primary aged children should only be live streaming and gaming in public rooms</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Use parental controls</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Ensure that explicit websites are blocked at source through your service provider e.g. Virgin Media, Talktalk </a:t>
            </a:r>
          </a:p>
          <a:p>
            <a:pPr marL="342900" indent="-342900">
              <a:lnSpc>
                <a:spcPct val="90000"/>
              </a:lnSpc>
              <a:spcBef>
                <a:spcPts val="1000"/>
              </a:spcBef>
              <a:buFont typeface="Arial" panose="020B0604020202020204" pitchFamily="34" charset="0"/>
              <a:buChar char="•"/>
            </a:pPr>
            <a:r>
              <a:rPr lang="en-GB" sz="2400" dirty="0">
                <a:latin typeface="Calibri" panose="020F0502020204030204" pitchFamily="34" charset="0"/>
                <a:ea typeface="Verdana" panose="020B0604030504040204" pitchFamily="34" charset="0"/>
                <a:cs typeface="Calibri" panose="020F0502020204030204" pitchFamily="34" charset="0"/>
              </a:rPr>
              <a:t>Report any concerns to local police, CEOP or the NSPCC</a:t>
            </a:r>
          </a:p>
        </p:txBody>
      </p:sp>
    </p:spTree>
    <p:extLst>
      <p:ext uri="{BB962C8B-B14F-4D97-AF65-F5344CB8AC3E}">
        <p14:creationId xmlns:p14="http://schemas.microsoft.com/office/powerpoint/2010/main" val="332336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842265" y="231228"/>
            <a:ext cx="6517032" cy="695739"/>
          </a:xfrm>
        </p:spPr>
        <p:txBody>
          <a:bodyPr>
            <a:normAutofit/>
          </a:bodyPr>
          <a:lstStyle/>
          <a:p>
            <a:r>
              <a:rPr lang="en-GB" u="sng" dirty="0">
                <a:solidFill>
                  <a:schemeClr val="bg2">
                    <a:lumMod val="60000"/>
                    <a:lumOff val="40000"/>
                  </a:schemeClr>
                </a:solidFill>
                <a:latin typeface="Calibri" panose="020F0502020204030204" pitchFamily="34" charset="0"/>
                <a:cs typeface="Calibri" panose="020F0502020204030204" pitchFamily="34" charset="0"/>
              </a:rPr>
              <a:t>Talk to your child</a:t>
            </a:r>
          </a:p>
        </p:txBody>
      </p:sp>
      <p:sp>
        <p:nvSpPr>
          <p:cNvPr id="4" name="Rectangle 3"/>
          <p:cNvSpPr/>
          <p:nvPr/>
        </p:nvSpPr>
        <p:spPr>
          <a:xfrm>
            <a:off x="1249139" y="712519"/>
            <a:ext cx="8673715" cy="6032421"/>
          </a:xfrm>
          <a:prstGeom prst="rect">
            <a:avLst/>
          </a:prstGeom>
        </p:spPr>
        <p:txBody>
          <a:bodyPr wrap="square">
            <a:spAutoFit/>
          </a:bodyPr>
          <a:lstStyle/>
          <a:p>
            <a:pPr marL="285750" indent="-285750">
              <a:buBlip>
                <a:blip r:embed="rId3"/>
              </a:buBlip>
            </a:pPr>
            <a:r>
              <a:rPr lang="en-GB" sz="2400" dirty="0">
                <a:latin typeface="Calibri" panose="020F0502020204030204" pitchFamily="34" charset="0"/>
                <a:cs typeface="Calibri" panose="020F0502020204030204" pitchFamily="34" charset="0"/>
              </a:rPr>
              <a:t>Find a good time and place</a:t>
            </a:r>
          </a:p>
          <a:p>
            <a:pPr marL="285750" indent="-285750">
              <a:buBlip>
                <a:blip r:embed="rId3"/>
              </a:buBlip>
            </a:pPr>
            <a:endParaRPr lang="en-GB" sz="2400" dirty="0">
              <a:latin typeface="Calibri" panose="020F0502020204030204" pitchFamily="34" charset="0"/>
              <a:cs typeface="Calibri" panose="020F0502020204030204" pitchFamily="34" charset="0"/>
            </a:endParaRPr>
          </a:p>
          <a:p>
            <a:pPr marL="285750" indent="-285750">
              <a:buBlip>
                <a:blip r:embed="rId3"/>
              </a:buBlip>
            </a:pPr>
            <a:r>
              <a:rPr lang="en-GB" sz="2400" dirty="0">
                <a:latin typeface="Calibri" panose="020F0502020204030204" pitchFamily="34" charset="0"/>
                <a:cs typeface="Calibri" panose="020F0502020204030204" pitchFamily="34" charset="0"/>
              </a:rPr>
              <a:t>Think about how you are going to introduce the subject</a:t>
            </a:r>
          </a:p>
          <a:p>
            <a:endParaRPr lang="en-GB" sz="2400" dirty="0">
              <a:latin typeface="Calibri" panose="020F0502020204030204" pitchFamily="34" charset="0"/>
              <a:cs typeface="Calibri" panose="020F0502020204030204" pitchFamily="34" charset="0"/>
            </a:endParaRPr>
          </a:p>
          <a:p>
            <a:pPr marL="285750" indent="-285750">
              <a:buBlip>
                <a:blip r:embed="rId3"/>
              </a:buBlip>
            </a:pPr>
            <a:r>
              <a:rPr lang="en-GB" sz="2400" dirty="0">
                <a:latin typeface="Calibri" panose="020F0502020204030204" pitchFamily="34" charset="0"/>
                <a:cs typeface="Calibri" panose="020F0502020204030204" pitchFamily="34" charset="0"/>
              </a:rPr>
              <a:t>Explain any worries you may have</a:t>
            </a:r>
          </a:p>
          <a:p>
            <a:pPr lvl="0" fontAlgn="base">
              <a:spcBef>
                <a:spcPct val="0"/>
              </a:spcBef>
              <a:spcAft>
                <a:spcPct val="0"/>
              </a:spcAft>
            </a:pPr>
            <a:endParaRPr lang="en-GB" sz="2400" dirty="0">
              <a:solidFill>
                <a:srgbClr val="000000"/>
              </a:solidFill>
              <a:latin typeface="Calibri" panose="020F0502020204030204" pitchFamily="34" charset="0"/>
              <a:ea typeface="Verdana" panose="020B0604030504040204" pitchFamily="34" charset="0"/>
              <a:cs typeface="Calibri" panose="020F0502020204030204" pitchFamily="34" charset="0"/>
            </a:endParaRPr>
          </a:p>
          <a:p>
            <a:pPr lvl="0" fontAlgn="base">
              <a:spcBef>
                <a:spcPct val="0"/>
              </a:spcBef>
              <a:spcAft>
                <a:spcPct val="0"/>
              </a:spcAft>
            </a:pPr>
            <a:endParaRPr lang="en-GB" sz="2800" dirty="0">
              <a:solidFill>
                <a:srgbClr val="000000"/>
              </a:solidFill>
              <a:latin typeface="Calibri" panose="020F0502020204030204" pitchFamily="34" charset="0"/>
              <a:ea typeface="Verdana" panose="020B0604030504040204" pitchFamily="34" charset="0"/>
              <a:cs typeface="Calibri" panose="020F0502020204030204" pitchFamily="34" charset="0"/>
            </a:endParaRPr>
          </a:p>
          <a:p>
            <a:pPr marL="285750" indent="-285750">
              <a:buBlip>
                <a:blip r:embed="rId3"/>
              </a:buBlip>
            </a:pPr>
            <a:r>
              <a:rPr lang="en-GB" sz="2800" dirty="0">
                <a:latin typeface="Calibri" panose="020F0502020204030204" pitchFamily="34" charset="0"/>
                <a:cs typeface="Calibri" panose="020F0502020204030204" pitchFamily="34" charset="0"/>
              </a:rPr>
              <a:t>Where do they go online?</a:t>
            </a:r>
          </a:p>
          <a:p>
            <a:pPr marL="285750" indent="-285750">
              <a:buBlip>
                <a:blip r:embed="rId3"/>
              </a:buBlip>
            </a:pPr>
            <a:endParaRPr lang="en-GB" sz="2800" dirty="0">
              <a:latin typeface="Calibri" panose="020F0502020204030204" pitchFamily="34" charset="0"/>
              <a:cs typeface="Calibri" panose="020F0502020204030204" pitchFamily="34" charset="0"/>
            </a:endParaRPr>
          </a:p>
          <a:p>
            <a:pPr marL="285750" indent="-285750">
              <a:buBlip>
                <a:blip r:embed="rId3"/>
              </a:buBlip>
            </a:pPr>
            <a:r>
              <a:rPr lang="en-GB" sz="2800" dirty="0">
                <a:latin typeface="Calibri" panose="020F0502020204030204" pitchFamily="34" charset="0"/>
                <a:cs typeface="Calibri" panose="020F0502020204030204" pitchFamily="34" charset="0"/>
              </a:rPr>
              <a:t>What do they like?</a:t>
            </a:r>
          </a:p>
          <a:p>
            <a:pPr marL="285750" indent="-285750">
              <a:buBlip>
                <a:blip r:embed="rId3"/>
              </a:buBlip>
            </a:pPr>
            <a:endParaRPr lang="en-GB" sz="2800" dirty="0">
              <a:latin typeface="Calibri" panose="020F0502020204030204" pitchFamily="34" charset="0"/>
              <a:cs typeface="Calibri" panose="020F0502020204030204" pitchFamily="34" charset="0"/>
            </a:endParaRPr>
          </a:p>
          <a:p>
            <a:pPr marL="285750" indent="-285750">
              <a:buBlip>
                <a:blip r:embed="rId3"/>
              </a:buBlip>
            </a:pPr>
            <a:r>
              <a:rPr lang="en-GB" sz="2800" dirty="0">
                <a:latin typeface="Calibri" panose="020F0502020204030204" pitchFamily="34" charset="0"/>
                <a:cs typeface="Calibri" panose="020F0502020204030204" pitchFamily="34" charset="0"/>
              </a:rPr>
              <a:t>What don’t they like?</a:t>
            </a:r>
          </a:p>
          <a:p>
            <a:pPr marL="285750" indent="-285750">
              <a:buBlip>
                <a:blip r:embed="rId3"/>
              </a:buBlip>
            </a:pPr>
            <a:endParaRPr lang="en-GB" sz="2800" dirty="0">
              <a:latin typeface="Calibri" panose="020F0502020204030204" pitchFamily="34" charset="0"/>
              <a:cs typeface="Calibri" panose="020F0502020204030204" pitchFamily="34" charset="0"/>
            </a:endParaRPr>
          </a:p>
          <a:p>
            <a:pPr marL="285750" indent="-285750">
              <a:buBlip>
                <a:blip r:embed="rId3"/>
              </a:buBlip>
            </a:pPr>
            <a:r>
              <a:rPr lang="en-GB" sz="2800" dirty="0">
                <a:latin typeface="Calibri" panose="020F0502020204030204" pitchFamily="34" charset="0"/>
                <a:cs typeface="Calibri" panose="020F0502020204030204" pitchFamily="34" charset="0"/>
              </a:rPr>
              <a:t>Make sure they know they can come to you</a:t>
            </a:r>
            <a:r>
              <a:rPr lang="en-GB" sz="2800" dirty="0">
                <a:solidFill>
                  <a:srgbClr val="000000"/>
                </a:solidFill>
                <a:latin typeface="Calibri" panose="020F0502020204030204" pitchFamily="34" charset="0"/>
                <a:ea typeface="Verdana" panose="020B0604030504040204" pitchFamily="34" charset="0"/>
                <a:cs typeface="Calibri" panose="020F0502020204030204" pitchFamily="34" charset="0"/>
              </a:rPr>
              <a:t> </a:t>
            </a:r>
          </a:p>
          <a:p>
            <a:pPr lvl="0" fontAlgn="base">
              <a:spcBef>
                <a:spcPct val="0"/>
              </a:spcBef>
              <a:spcAft>
                <a:spcPct val="0"/>
              </a:spcAft>
            </a:pPr>
            <a:endParaRPr lang="en-GB" dirty="0">
              <a:solidFill>
                <a:srgbClr val="000000"/>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Title 1">
            <a:extLst>
              <a:ext uri="{FF2B5EF4-FFF2-40B4-BE49-F238E27FC236}">
                <a16:creationId xmlns:a16="http://schemas.microsoft.com/office/drawing/2014/main" id="{ABC0E3B3-F1BC-4BEB-9D7B-F1D030C6C076}"/>
              </a:ext>
            </a:extLst>
          </p:cNvPr>
          <p:cNvSpPr txBox="1">
            <a:spLocks/>
          </p:cNvSpPr>
          <p:nvPr/>
        </p:nvSpPr>
        <p:spPr>
          <a:xfrm>
            <a:off x="1471563" y="2840067"/>
            <a:ext cx="6517032" cy="44217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u="sng" dirty="0">
                <a:solidFill>
                  <a:schemeClr val="bg2">
                    <a:lumMod val="60000"/>
                    <a:lumOff val="40000"/>
                  </a:schemeClr>
                </a:solidFill>
                <a:latin typeface="Calibri" panose="020F0502020204030204" pitchFamily="34" charset="0"/>
                <a:cs typeface="Calibri" panose="020F0502020204030204" pitchFamily="34" charset="0"/>
              </a:rPr>
              <a:t>Listen. Don’t judge. Learn…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4013" y="2840067"/>
            <a:ext cx="1386140" cy="352495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6607" y="4355865"/>
            <a:ext cx="1184708" cy="197555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781314" y="4170425"/>
            <a:ext cx="759896" cy="2160993"/>
          </a:xfrm>
          <a:prstGeom prst="rect">
            <a:avLst/>
          </a:prstGeom>
        </p:spPr>
      </p:pic>
    </p:spTree>
    <p:extLst>
      <p:ext uri="{BB962C8B-B14F-4D97-AF65-F5344CB8AC3E}">
        <p14:creationId xmlns:p14="http://schemas.microsoft.com/office/powerpoint/2010/main" val="56545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3558" y="2756231"/>
            <a:ext cx="4872622" cy="1012363"/>
          </a:xfrm>
        </p:spPr>
        <p:txBody>
          <a:bodyPr/>
          <a:lstStyle/>
          <a:p>
            <a:br>
              <a:rPr lang="en-GB" i="1" dirty="0"/>
            </a:br>
            <a:br>
              <a:rPr lang="en-GB" i="1" dirty="0"/>
            </a:br>
            <a:endParaRPr lang="en-GB" i="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877579" y="3012533"/>
            <a:ext cx="3592177" cy="2571407"/>
          </a:xfrm>
          <a:prstGeom prst="rect">
            <a:avLst/>
          </a:prstGeom>
          <a:ln>
            <a:solidFill>
              <a:schemeClr val="accent1"/>
            </a:solidFill>
          </a:ln>
          <a:effectLst>
            <a:outerShdw blurRad="50800" dist="38100" dir="2700000" algn="tl" rotWithShape="0">
              <a:prstClr val="black">
                <a:alpha val="40000"/>
              </a:prstClr>
            </a:outerShdw>
          </a:effectLst>
        </p:spPr>
      </p:pic>
      <p:sp>
        <p:nvSpPr>
          <p:cNvPr id="10" name="Title 1">
            <a:extLst>
              <a:ext uri="{FF2B5EF4-FFF2-40B4-BE49-F238E27FC236}">
                <a16:creationId xmlns:a16="http://schemas.microsoft.com/office/drawing/2014/main" id="{ABC0E3B3-F1BC-4BEB-9D7B-F1D030C6C076}"/>
              </a:ext>
            </a:extLst>
          </p:cNvPr>
          <p:cNvSpPr txBox="1">
            <a:spLocks/>
          </p:cNvSpPr>
          <p:nvPr/>
        </p:nvSpPr>
        <p:spPr>
          <a:xfrm>
            <a:off x="1983114" y="339118"/>
            <a:ext cx="7716939" cy="113484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1D3661"/>
                </a:solidFill>
                <a:latin typeface="Candara" panose="020E0502030303020204" pitchFamily="34" charset="0"/>
                <a:ea typeface="+mj-ea"/>
                <a:cs typeface="+mj-cs"/>
              </a:defRPr>
            </a:lvl1pPr>
          </a:lstStyle>
          <a:p>
            <a:r>
              <a:rPr lang="en-GB" sz="3600" u="sng" dirty="0">
                <a:solidFill>
                  <a:schemeClr val="bg2">
                    <a:lumMod val="60000"/>
                    <a:lumOff val="40000"/>
                  </a:schemeClr>
                </a:solidFill>
                <a:latin typeface="Calibri" panose="020F0502020204030204" pitchFamily="34" charset="0"/>
                <a:cs typeface="Calibri" panose="020F0502020204030204" pitchFamily="34" charset="0"/>
              </a:rPr>
              <a:t>Resources for primary aged children</a:t>
            </a:r>
          </a:p>
          <a:p>
            <a:endParaRPr lang="en-GB" dirty="0"/>
          </a:p>
        </p:txBody>
      </p:sp>
      <p:sp>
        <p:nvSpPr>
          <p:cNvPr id="12" name="Rectangle 11"/>
          <p:cNvSpPr/>
          <p:nvPr/>
        </p:nvSpPr>
        <p:spPr>
          <a:xfrm>
            <a:off x="2631990" y="1703368"/>
            <a:ext cx="7199670" cy="523220"/>
          </a:xfrm>
          <a:prstGeom prst="rect">
            <a:avLst/>
          </a:prstGeom>
        </p:spPr>
        <p:txBody>
          <a:bodyPr wrap="square">
            <a:spAutoFit/>
          </a:bodyPr>
          <a:lstStyle/>
          <a:p>
            <a:r>
              <a:rPr lang="en-GB" i="1" dirty="0">
                <a:solidFill>
                  <a:schemeClr val="bg2">
                    <a:lumMod val="20000"/>
                    <a:lumOff val="80000"/>
                  </a:schemeClr>
                </a:solidFill>
              </a:rPr>
              <a:t> </a:t>
            </a:r>
            <a:r>
              <a:rPr lang="en-GB" sz="2800" b="1" i="1" dirty="0">
                <a:solidFill>
                  <a:schemeClr val="bg2">
                    <a:lumMod val="20000"/>
                    <a:lumOff val="80000"/>
                  </a:schemeClr>
                </a:solidFill>
                <a:latin typeface="Candara" panose="020E0502030303020204" pitchFamily="34" charset="0"/>
                <a:ea typeface="+mj-ea"/>
                <a:cs typeface="+mj-cs"/>
              </a:rPr>
              <a:t>8-11s: Play Like Share &amp; Band Runner Game</a:t>
            </a:r>
          </a:p>
        </p:txBody>
      </p:sp>
      <p:sp>
        <p:nvSpPr>
          <p:cNvPr id="8" name="Rectangle 7"/>
          <p:cNvSpPr/>
          <p:nvPr/>
        </p:nvSpPr>
        <p:spPr>
          <a:xfrm>
            <a:off x="5841583" y="3768136"/>
            <a:ext cx="5907386" cy="461665"/>
          </a:xfrm>
          <a:prstGeom prst="rect">
            <a:avLst/>
          </a:prstGeom>
        </p:spPr>
        <p:txBody>
          <a:bodyPr wrap="none">
            <a:spAutoFit/>
          </a:bodyPr>
          <a:lstStyle/>
          <a:p>
            <a:r>
              <a:rPr lang="en-GB" sz="2400" dirty="0">
                <a:hlinkClick r:id="rId4" tooltip="TUK 8-10s website"/>
              </a:rPr>
              <a:t>Thinkuknow website for 8-10 year olds</a:t>
            </a:r>
            <a:r>
              <a:rPr lang="en-GB" sz="2400" dirty="0"/>
              <a:t>. </a:t>
            </a:r>
          </a:p>
        </p:txBody>
      </p:sp>
    </p:spTree>
    <p:extLst>
      <p:ext uri="{BB962C8B-B14F-4D97-AF65-F5344CB8AC3E}">
        <p14:creationId xmlns:p14="http://schemas.microsoft.com/office/powerpoint/2010/main" val="40354472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0E3B3-F1BC-4BEB-9D7B-F1D030C6C076}"/>
              </a:ext>
            </a:extLst>
          </p:cNvPr>
          <p:cNvSpPr>
            <a:spLocks noGrp="1"/>
          </p:cNvSpPr>
          <p:nvPr>
            <p:ph type="title"/>
          </p:nvPr>
        </p:nvSpPr>
        <p:spPr>
          <a:xfrm>
            <a:off x="1600498" y="420385"/>
            <a:ext cx="6517032" cy="691723"/>
          </a:xfrm>
        </p:spPr>
        <p:txBody>
          <a:bodyPr>
            <a:normAutofit fontScale="90000"/>
          </a:bodyPr>
          <a:lstStyle/>
          <a:p>
            <a:r>
              <a:rPr lang="en-GB" altLang="en-US" dirty="0">
                <a:solidFill>
                  <a:schemeClr val="bg2">
                    <a:lumMod val="20000"/>
                    <a:lumOff val="80000"/>
                  </a:schemeClr>
                </a:solidFill>
              </a:rPr>
              <a:t>CEOP</a:t>
            </a:r>
            <a:br>
              <a:rPr lang="en-GB" altLang="en-US" dirty="0">
                <a:solidFill>
                  <a:schemeClr val="bg2">
                    <a:lumMod val="20000"/>
                    <a:lumOff val="80000"/>
                  </a:schemeClr>
                </a:solidFill>
              </a:rPr>
            </a:br>
            <a:r>
              <a:rPr lang="en-GB" altLang="en-US" dirty="0">
                <a:solidFill>
                  <a:schemeClr val="bg2">
                    <a:lumMod val="20000"/>
                    <a:lumOff val="80000"/>
                  </a:schemeClr>
                </a:solidFill>
              </a:rPr>
              <a:t>http://www.ceop.police.uk </a:t>
            </a:r>
            <a:br>
              <a:rPr lang="en-GB" altLang="en-US" dirty="0">
                <a:solidFill>
                  <a:schemeClr val="bg2">
                    <a:lumMod val="20000"/>
                    <a:lumOff val="80000"/>
                  </a:schemeClr>
                </a:solidFill>
              </a:rPr>
            </a:br>
            <a:br>
              <a:rPr lang="en-GB" altLang="en-US" dirty="0">
                <a:solidFill>
                  <a:schemeClr val="bg2">
                    <a:lumMod val="20000"/>
                    <a:lumOff val="80000"/>
                  </a:schemeClr>
                </a:solidFill>
              </a:rPr>
            </a:br>
            <a:r>
              <a:rPr lang="en-GB" altLang="en-US" dirty="0">
                <a:solidFill>
                  <a:schemeClr val="bg2">
                    <a:lumMod val="20000"/>
                    <a:lumOff val="80000"/>
                  </a:schemeClr>
                </a:solidFill>
              </a:rPr>
              <a:t>Think You Know</a:t>
            </a:r>
            <a:br>
              <a:rPr lang="en-GB" altLang="en-US" dirty="0">
                <a:solidFill>
                  <a:schemeClr val="bg2">
                    <a:lumMod val="20000"/>
                    <a:lumOff val="80000"/>
                  </a:schemeClr>
                </a:solidFill>
              </a:rPr>
            </a:br>
            <a:r>
              <a:rPr lang="en-GB" altLang="en-US" dirty="0">
                <a:solidFill>
                  <a:schemeClr val="bg2">
                    <a:lumMod val="20000"/>
                    <a:lumOff val="80000"/>
                  </a:schemeClr>
                </a:solidFill>
              </a:rPr>
              <a:t>www.thinkuknow.co.uk</a:t>
            </a:r>
            <a:br>
              <a:rPr lang="en-GB" altLang="en-US" dirty="0">
                <a:solidFill>
                  <a:schemeClr val="bg2">
                    <a:lumMod val="20000"/>
                    <a:lumOff val="80000"/>
                  </a:schemeClr>
                </a:solidFill>
              </a:rPr>
            </a:br>
            <a:br>
              <a:rPr lang="en-GB" altLang="en-US" dirty="0">
                <a:solidFill>
                  <a:schemeClr val="bg2">
                    <a:lumMod val="20000"/>
                    <a:lumOff val="80000"/>
                  </a:schemeClr>
                </a:solidFill>
              </a:rPr>
            </a:br>
            <a:r>
              <a:rPr lang="en-GB" altLang="en-US" dirty="0">
                <a:solidFill>
                  <a:schemeClr val="bg2">
                    <a:lumMod val="20000"/>
                    <a:lumOff val="80000"/>
                  </a:schemeClr>
                </a:solidFill>
              </a:rPr>
              <a:t>Childnet</a:t>
            </a:r>
            <a:br>
              <a:rPr lang="en-GB" altLang="en-US" dirty="0">
                <a:solidFill>
                  <a:schemeClr val="bg2">
                    <a:lumMod val="20000"/>
                    <a:lumOff val="80000"/>
                  </a:schemeClr>
                </a:solidFill>
              </a:rPr>
            </a:br>
            <a:r>
              <a:rPr lang="en-GB" altLang="en-US" dirty="0">
                <a:solidFill>
                  <a:schemeClr val="bg2">
                    <a:lumMod val="20000"/>
                    <a:lumOff val="80000"/>
                  </a:schemeClr>
                </a:solidFill>
              </a:rPr>
              <a:t>http://www.childnet.com </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788" t="61315" r="19298" b="8976"/>
          <a:stretch/>
        </p:blipFill>
        <p:spPr bwMode="auto">
          <a:xfrm>
            <a:off x="490371" y="3837235"/>
            <a:ext cx="7062481" cy="2086118"/>
          </a:xfrm>
          <a:prstGeom prst="rect">
            <a:avLst/>
          </a:prstGeom>
          <a:noFill/>
          <a:ln w="1587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12"/>
          <p:cNvPicPr/>
          <p:nvPr/>
        </p:nvPicPr>
        <p:blipFill rotWithShape="1">
          <a:blip r:embed="rId4" cstate="print"/>
          <a:srcRect t="9225" r="1982" b="4788"/>
          <a:stretch/>
        </p:blipFill>
        <p:spPr bwMode="auto">
          <a:xfrm>
            <a:off x="7731925" y="3731742"/>
            <a:ext cx="3290302" cy="2191612"/>
          </a:xfrm>
          <a:prstGeom prst="rect">
            <a:avLst/>
          </a:prstGeom>
          <a:ln>
            <a:solidFill>
              <a:srgbClr val="000000"/>
            </a:solidFill>
          </a:ln>
          <a:extLst>
            <a:ext uri="{53640926-AAD7-44D8-BBD7-CCE9431645EC}">
              <a14:shadowObscured xmlns:a14="http://schemas.microsoft.com/office/drawing/2010/main"/>
            </a:ext>
          </a:extLst>
        </p:spPr>
      </p:pic>
      <p:pic>
        <p:nvPicPr>
          <p:cNvPr id="6" name="Picture 5" descr="CEOP button" title="CEOP button">
            <a:extLst>
              <a:ext uri="{FF2B5EF4-FFF2-40B4-BE49-F238E27FC236}">
                <a16:creationId xmlns:a16="http://schemas.microsoft.com/office/drawing/2014/main" id="{AA2EE182-1057-41A7-B599-F1124D1C6BD3}"/>
              </a:ext>
            </a:extLst>
          </p:cNvPr>
          <p:cNvPicPr>
            <a:picLocks noChangeAspect="1"/>
          </p:cNvPicPr>
          <p:nvPr/>
        </p:nvPicPr>
        <p:blipFill>
          <a:blip r:embed="rId5"/>
          <a:stretch>
            <a:fillRect/>
          </a:stretch>
        </p:blipFill>
        <p:spPr>
          <a:xfrm>
            <a:off x="7220160" y="-51145"/>
            <a:ext cx="3489881" cy="3489881"/>
          </a:xfrm>
          <a:prstGeom prst="rect">
            <a:avLst/>
          </a:prstGeom>
        </p:spPr>
      </p:pic>
      <p:pic>
        <p:nvPicPr>
          <p:cNvPr id="7" name="Picture 6" descr="Worried about something" title="Worried about something">
            <a:extLst>
              <a:ext uri="{FF2B5EF4-FFF2-40B4-BE49-F238E27FC236}">
                <a16:creationId xmlns:a16="http://schemas.microsoft.com/office/drawing/2014/main" id="{0A458F62-158F-42CA-A6FE-2940F8C10639}"/>
              </a:ext>
            </a:extLst>
          </p:cNvPr>
          <p:cNvPicPr>
            <a:picLocks noChangeAspect="1"/>
          </p:cNvPicPr>
          <p:nvPr/>
        </p:nvPicPr>
        <p:blipFill>
          <a:blip r:embed="rId6"/>
          <a:stretch>
            <a:fillRect/>
          </a:stretch>
        </p:blipFill>
        <p:spPr>
          <a:xfrm>
            <a:off x="7108950" y="1007062"/>
            <a:ext cx="4140835" cy="4139541"/>
          </a:xfrm>
          <a:prstGeom prst="rect">
            <a:avLst/>
          </a:prstGeom>
        </p:spPr>
      </p:pic>
    </p:spTree>
    <p:extLst>
      <p:ext uri="{BB962C8B-B14F-4D97-AF65-F5344CB8AC3E}">
        <p14:creationId xmlns:p14="http://schemas.microsoft.com/office/powerpoint/2010/main" val="162142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dirty="0">
                <a:solidFill>
                  <a:schemeClr val="bg2">
                    <a:lumMod val="20000"/>
                    <a:lumOff val="80000"/>
                  </a:schemeClr>
                </a:solidFill>
                <a:latin typeface="Calibri" panose="020F0502020204030204" pitchFamily="34" charset="0"/>
                <a:cs typeface="Calibri" panose="020F0502020204030204" pitchFamily="34" charset="0"/>
              </a:rPr>
              <a:t>Aim of today’s session:</a:t>
            </a:r>
          </a:p>
        </p:txBody>
      </p:sp>
      <p:sp>
        <p:nvSpPr>
          <p:cNvPr id="3" name="Content Placeholder 2"/>
          <p:cNvSpPr>
            <a:spLocks noGrp="1"/>
          </p:cNvSpPr>
          <p:nvPr>
            <p:ph idx="1"/>
          </p:nvPr>
        </p:nvSpPr>
        <p:spPr>
          <a:xfrm>
            <a:off x="1041528" y="1731642"/>
            <a:ext cx="10388472" cy="4195481"/>
          </a:xfrm>
        </p:spPr>
        <p:txBody>
          <a:bodyPr>
            <a:noAutofit/>
          </a:bodyPr>
          <a:lstStyle/>
          <a:p>
            <a:pPr marL="0" indent="0">
              <a:buNone/>
            </a:pPr>
            <a:r>
              <a:rPr lang="en-GB" sz="4400" dirty="0">
                <a:solidFill>
                  <a:schemeClr val="tx2">
                    <a:lumMod val="75000"/>
                    <a:lumOff val="25000"/>
                  </a:schemeClr>
                </a:solidFill>
                <a:latin typeface="Calibri" panose="020F0502020204030204" pitchFamily="34" charset="0"/>
                <a:cs typeface="Calibri" panose="020F0502020204030204" pitchFamily="34" charset="0"/>
              </a:rPr>
              <a:t>To provide parents with:</a:t>
            </a:r>
          </a:p>
          <a:p>
            <a:pPr marL="0" indent="0">
              <a:buNone/>
            </a:pPr>
            <a:r>
              <a:rPr lang="en-GB" sz="3600" dirty="0">
                <a:latin typeface="Calibri" panose="020F0502020204030204" pitchFamily="34" charset="0"/>
                <a:cs typeface="Calibri" panose="020F0502020204030204" pitchFamily="34" charset="0"/>
              </a:rPr>
              <a:t>Information on keeping children safe online</a:t>
            </a: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An overview of the curriculum content for Year 5</a:t>
            </a: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How you can help at home</a:t>
            </a:r>
          </a:p>
        </p:txBody>
      </p:sp>
    </p:spTree>
    <p:extLst>
      <p:ext uri="{BB962C8B-B14F-4D97-AF65-F5344CB8AC3E}">
        <p14:creationId xmlns:p14="http://schemas.microsoft.com/office/powerpoint/2010/main" val="2230279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Horizontal Scroll 2"/>
          <p:cNvSpPr/>
          <p:nvPr/>
        </p:nvSpPr>
        <p:spPr>
          <a:xfrm>
            <a:off x="168470" y="0"/>
            <a:ext cx="11607282" cy="17168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Kristen ITC" panose="03050502040202030202" pitchFamily="66" charset="0"/>
              </a:rPr>
              <a:t>Curriculum map – on our website </a:t>
            </a:r>
          </a:p>
        </p:txBody>
      </p:sp>
      <p:pic>
        <p:nvPicPr>
          <p:cNvPr id="4" name="Picture 3"/>
          <p:cNvPicPr>
            <a:picLocks noChangeAspect="1"/>
          </p:cNvPicPr>
          <p:nvPr/>
        </p:nvPicPr>
        <p:blipFill>
          <a:blip r:embed="rId3"/>
          <a:stretch>
            <a:fillRect/>
          </a:stretch>
        </p:blipFill>
        <p:spPr>
          <a:xfrm>
            <a:off x="1834557" y="1526817"/>
            <a:ext cx="8497486" cy="5125165"/>
          </a:xfrm>
          <a:prstGeom prst="rect">
            <a:avLst/>
          </a:prstGeom>
        </p:spPr>
      </p:pic>
    </p:spTree>
    <p:extLst>
      <p:ext uri="{BB962C8B-B14F-4D97-AF65-F5344CB8AC3E}">
        <p14:creationId xmlns:p14="http://schemas.microsoft.com/office/powerpoint/2010/main" val="346853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Trips &amp; </a:t>
            </a:r>
            <a:r>
              <a:rPr lang="en-GB" dirty="0" err="1"/>
              <a:t>residentials</a:t>
            </a:r>
            <a:r>
              <a:rPr lang="en-GB" dirty="0"/>
              <a:t>: Year 5 Science</a:t>
            </a:r>
          </a:p>
        </p:txBody>
      </p:sp>
      <p:sp>
        <p:nvSpPr>
          <p:cNvPr id="3" name="Text Placeholder 2"/>
          <p:cNvSpPr>
            <a:spLocks noGrp="1"/>
          </p:cNvSpPr>
          <p:nvPr>
            <p:ph type="body" idx="1"/>
          </p:nvPr>
        </p:nvSpPr>
        <p:spPr>
          <a:xfrm>
            <a:off x="1103312" y="1590993"/>
            <a:ext cx="4396338" cy="576262"/>
          </a:xfrm>
        </p:spPr>
        <p:txBody>
          <a:bodyPr/>
          <a:lstStyle/>
          <a:p>
            <a:pPr algn="ctr"/>
            <a:r>
              <a:rPr lang="en-GB" dirty="0"/>
              <a:t>Autumn Term </a:t>
            </a:r>
          </a:p>
        </p:txBody>
      </p:sp>
      <p:sp>
        <p:nvSpPr>
          <p:cNvPr id="4" name="Content Placeholder 3"/>
          <p:cNvSpPr>
            <a:spLocks noGrp="1"/>
          </p:cNvSpPr>
          <p:nvPr>
            <p:ph sz="half" idx="2"/>
          </p:nvPr>
        </p:nvSpPr>
        <p:spPr>
          <a:xfrm>
            <a:off x="1103312" y="2167255"/>
            <a:ext cx="4396339" cy="4089083"/>
          </a:xfrm>
        </p:spPr>
        <p:txBody>
          <a:bodyPr>
            <a:normAutofit/>
          </a:bodyPr>
          <a:lstStyle/>
          <a:p>
            <a:r>
              <a:rPr lang="en-GB" sz="2800" dirty="0"/>
              <a:t>16-17</a:t>
            </a:r>
            <a:r>
              <a:rPr lang="en-GB" sz="2800" baseline="30000" dirty="0"/>
              <a:t>th</a:t>
            </a:r>
            <a:r>
              <a:rPr lang="en-GB" sz="2800" dirty="0"/>
              <a:t> November</a:t>
            </a:r>
          </a:p>
        </p:txBody>
      </p:sp>
      <p:sp>
        <p:nvSpPr>
          <p:cNvPr id="5" name="Text Placeholder 4"/>
          <p:cNvSpPr>
            <a:spLocks noGrp="1"/>
          </p:cNvSpPr>
          <p:nvPr>
            <p:ph type="body" sz="quarter" idx="3"/>
          </p:nvPr>
        </p:nvSpPr>
        <p:spPr>
          <a:xfrm>
            <a:off x="5654494" y="1565117"/>
            <a:ext cx="4396339" cy="576262"/>
          </a:xfrm>
        </p:spPr>
        <p:txBody>
          <a:bodyPr/>
          <a:lstStyle/>
          <a:p>
            <a:pPr algn="ctr"/>
            <a:r>
              <a:rPr lang="en-GB" dirty="0"/>
              <a:t>Spring Term</a:t>
            </a:r>
          </a:p>
        </p:txBody>
      </p:sp>
      <p:sp>
        <p:nvSpPr>
          <p:cNvPr id="6" name="Content Placeholder 5"/>
          <p:cNvSpPr>
            <a:spLocks noGrp="1"/>
          </p:cNvSpPr>
          <p:nvPr>
            <p:ph sz="quarter" idx="4"/>
          </p:nvPr>
        </p:nvSpPr>
        <p:spPr>
          <a:xfrm>
            <a:off x="5654495" y="2167255"/>
            <a:ext cx="4396339" cy="4089083"/>
          </a:xfrm>
        </p:spPr>
        <p:txBody>
          <a:bodyPr>
            <a:normAutofit/>
          </a:bodyPr>
          <a:lstStyle/>
          <a:p>
            <a:r>
              <a:rPr lang="en-GB" sz="2800" dirty="0"/>
              <a:t>24</a:t>
            </a:r>
            <a:r>
              <a:rPr lang="en-GB" sz="2800" baseline="30000" dirty="0"/>
              <a:t>th</a:t>
            </a:r>
            <a:r>
              <a:rPr lang="en-GB" sz="2800" dirty="0"/>
              <a:t> April</a:t>
            </a:r>
          </a:p>
        </p:txBody>
      </p:sp>
      <p:pic>
        <p:nvPicPr>
          <p:cNvPr id="7" name="Picture 6"/>
          <p:cNvPicPr>
            <a:picLocks noChangeAspect="1"/>
          </p:cNvPicPr>
          <p:nvPr/>
        </p:nvPicPr>
        <p:blipFill>
          <a:blip r:embed="rId2"/>
          <a:stretch>
            <a:fillRect/>
          </a:stretch>
        </p:blipFill>
        <p:spPr>
          <a:xfrm>
            <a:off x="1586741" y="2883656"/>
            <a:ext cx="3429479" cy="3686689"/>
          </a:xfrm>
          <a:prstGeom prst="rect">
            <a:avLst/>
          </a:prstGeom>
        </p:spPr>
      </p:pic>
      <p:pic>
        <p:nvPicPr>
          <p:cNvPr id="1026" name="Picture 2" descr="Farmlink Education Project - Packington Free Ran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212" y="2883656"/>
            <a:ext cx="3390900" cy="1343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0928" y="4226682"/>
            <a:ext cx="3183467" cy="2387600"/>
          </a:xfrm>
          <a:prstGeom prst="rect">
            <a:avLst/>
          </a:prstGeom>
        </p:spPr>
      </p:pic>
    </p:spTree>
    <p:extLst>
      <p:ext uri="{BB962C8B-B14F-4D97-AF65-F5344CB8AC3E}">
        <p14:creationId xmlns:p14="http://schemas.microsoft.com/office/powerpoint/2010/main" val="2131647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Horizontal Scroll 2"/>
          <p:cNvSpPr/>
          <p:nvPr/>
        </p:nvSpPr>
        <p:spPr>
          <a:xfrm>
            <a:off x="168470" y="0"/>
            <a:ext cx="11607282" cy="1716833"/>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Kristen ITC" panose="03050502040202030202" pitchFamily="66" charset="0"/>
              </a:rPr>
              <a:t>Termly curriculum letter on a page – now on our website</a:t>
            </a:r>
          </a:p>
        </p:txBody>
      </p:sp>
      <p:pic>
        <p:nvPicPr>
          <p:cNvPr id="5" name="Picture 4"/>
          <p:cNvPicPr>
            <a:picLocks noChangeAspect="1"/>
          </p:cNvPicPr>
          <p:nvPr/>
        </p:nvPicPr>
        <p:blipFill>
          <a:blip r:embed="rId3"/>
          <a:stretch>
            <a:fillRect/>
          </a:stretch>
        </p:blipFill>
        <p:spPr>
          <a:xfrm>
            <a:off x="2661737" y="1580796"/>
            <a:ext cx="7173326" cy="5068007"/>
          </a:xfrm>
          <a:prstGeom prst="rect">
            <a:avLst/>
          </a:prstGeom>
        </p:spPr>
      </p:pic>
    </p:spTree>
    <p:extLst>
      <p:ext uri="{BB962C8B-B14F-4D97-AF65-F5344CB8AC3E}">
        <p14:creationId xmlns:p14="http://schemas.microsoft.com/office/powerpoint/2010/main" val="1773194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1804" y="471156"/>
            <a:ext cx="10954138" cy="5891544"/>
          </a:xfrm>
        </p:spPr>
        <p:txBody>
          <a:bodyPr/>
          <a:lstStyle/>
          <a:p>
            <a:pPr algn="ctr"/>
            <a:r>
              <a:rPr lang="en-GB" sz="5400" u="sng" cap="none" dirty="0">
                <a:solidFill>
                  <a:schemeClr val="bg2">
                    <a:lumMod val="20000"/>
                    <a:lumOff val="80000"/>
                  </a:schemeClr>
                </a:solidFill>
                <a:latin typeface="Calibri" panose="020F0502020204030204" pitchFamily="34" charset="0"/>
                <a:cs typeface="Calibri" panose="020F0502020204030204" pitchFamily="34" charset="0"/>
              </a:rPr>
              <a:t>Science topics:</a:t>
            </a:r>
            <a:br>
              <a:rPr lang="en-GB" sz="4400" cap="none" dirty="0">
                <a:solidFill>
                  <a:schemeClr val="bg2">
                    <a:lumMod val="20000"/>
                    <a:lumOff val="80000"/>
                  </a:schemeClr>
                </a:solidFill>
                <a:latin typeface="Comic Sans MS" panose="030F0702030302020204" pitchFamily="66" charset="0"/>
              </a:rPr>
            </a:br>
            <a:r>
              <a:rPr lang="en-GB" sz="5400" dirty="0">
                <a:solidFill>
                  <a:schemeClr val="bg2">
                    <a:lumMod val="40000"/>
                    <a:lumOff val="60000"/>
                  </a:schemeClr>
                </a:solidFill>
                <a:latin typeface="Calibri" panose="020F0502020204030204" pitchFamily="34" charset="0"/>
                <a:cs typeface="Calibri" panose="020F0502020204030204" pitchFamily="34" charset="0"/>
              </a:rPr>
              <a:t>Forces</a:t>
            </a:r>
            <a:br>
              <a:rPr lang="en-GB" sz="5400" cap="none" dirty="0">
                <a:solidFill>
                  <a:schemeClr val="bg2">
                    <a:lumMod val="40000"/>
                    <a:lumOff val="60000"/>
                  </a:schemeClr>
                </a:solidFill>
                <a:latin typeface="Calibri" panose="020F0502020204030204" pitchFamily="34" charset="0"/>
                <a:cs typeface="Calibri" panose="020F0502020204030204" pitchFamily="34" charset="0"/>
              </a:rPr>
            </a:br>
            <a:r>
              <a:rPr lang="en-GB" sz="5400" dirty="0">
                <a:solidFill>
                  <a:schemeClr val="bg2">
                    <a:lumMod val="40000"/>
                    <a:lumOff val="60000"/>
                  </a:schemeClr>
                </a:solidFill>
                <a:latin typeface="Calibri" panose="020F0502020204030204" pitchFamily="34" charset="0"/>
                <a:cs typeface="Calibri" panose="020F0502020204030204" pitchFamily="34" charset="0"/>
              </a:rPr>
              <a:t>Earth &amp; Space</a:t>
            </a:r>
            <a:br>
              <a:rPr lang="en-GB" sz="6600" cap="none" dirty="0">
                <a:solidFill>
                  <a:schemeClr val="tx1"/>
                </a:solidFill>
                <a:latin typeface="Calibri" panose="020F0502020204030204" pitchFamily="34" charset="0"/>
                <a:cs typeface="Calibri" panose="020F0502020204030204" pitchFamily="34" charset="0"/>
              </a:rPr>
            </a:br>
            <a:r>
              <a:rPr lang="en-GB" sz="5400" cap="none" dirty="0">
                <a:solidFill>
                  <a:schemeClr val="tx1"/>
                </a:solidFill>
                <a:latin typeface="Calibri" panose="020F0502020204030204" pitchFamily="34" charset="0"/>
                <a:cs typeface="Calibri" panose="020F0502020204030204" pitchFamily="34" charset="0"/>
              </a:rPr>
              <a:t>Properties of materials</a:t>
            </a:r>
            <a:br>
              <a:rPr lang="en-GB" sz="5400" cap="none" dirty="0">
                <a:solidFill>
                  <a:schemeClr val="tx1"/>
                </a:solidFill>
                <a:latin typeface="Calibri" panose="020F0502020204030204" pitchFamily="34" charset="0"/>
                <a:cs typeface="Calibri" panose="020F0502020204030204" pitchFamily="34" charset="0"/>
              </a:rPr>
            </a:br>
            <a:r>
              <a:rPr lang="en-GB" sz="5400" dirty="0">
                <a:solidFill>
                  <a:schemeClr val="tx1"/>
                </a:solidFill>
                <a:latin typeface="Calibri" panose="020F0502020204030204" pitchFamily="34" charset="0"/>
                <a:cs typeface="Calibri" panose="020F0502020204030204" pitchFamily="34" charset="0"/>
              </a:rPr>
              <a:t>Changes to materials</a:t>
            </a:r>
            <a:br>
              <a:rPr lang="en-GB" sz="5400" dirty="0">
                <a:solidFill>
                  <a:schemeClr val="tx1"/>
                </a:solidFill>
                <a:latin typeface="Calibri" panose="020F0502020204030204" pitchFamily="34" charset="0"/>
                <a:cs typeface="Calibri" panose="020F0502020204030204" pitchFamily="34" charset="0"/>
              </a:rPr>
            </a:br>
            <a:r>
              <a:rPr lang="en-GB" sz="5400" dirty="0">
                <a:solidFill>
                  <a:srgbClr val="00B0F0"/>
                </a:solidFill>
                <a:latin typeface="Calibri" panose="020F0502020204030204" pitchFamily="34" charset="0"/>
                <a:cs typeface="Calibri" panose="020F0502020204030204" pitchFamily="34" charset="0"/>
              </a:rPr>
              <a:t>Life cycles</a:t>
            </a:r>
            <a:br>
              <a:rPr lang="en-GB" sz="5400" dirty="0">
                <a:solidFill>
                  <a:srgbClr val="00B0F0"/>
                </a:solidFill>
                <a:latin typeface="Calibri" panose="020F0502020204030204" pitchFamily="34" charset="0"/>
                <a:cs typeface="Calibri" panose="020F0502020204030204" pitchFamily="34" charset="0"/>
              </a:rPr>
            </a:br>
            <a:r>
              <a:rPr lang="en-GB" sz="5400" dirty="0">
                <a:solidFill>
                  <a:srgbClr val="00B0F0"/>
                </a:solidFill>
                <a:latin typeface="Calibri" panose="020F0502020204030204" pitchFamily="34" charset="0"/>
                <a:cs typeface="Calibri" panose="020F0502020204030204" pitchFamily="34" charset="0"/>
              </a:rPr>
              <a:t>Changes to human bodies </a:t>
            </a:r>
            <a:r>
              <a:rPr lang="en-GB" sz="5400" cap="none" dirty="0">
                <a:solidFill>
                  <a:srgbClr val="00B0F0"/>
                </a:solidFill>
                <a:latin typeface="Calibri" panose="020F0502020204030204" pitchFamily="34" charset="0"/>
                <a:cs typeface="Calibri" panose="020F0502020204030204" pitchFamily="34" charset="0"/>
              </a:rPr>
              <a:t> </a:t>
            </a:r>
          </a:p>
        </p:txBody>
      </p:sp>
      <p:pic>
        <p:nvPicPr>
          <p:cNvPr id="2050" name="Picture 2" descr="Image result for science to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9726" y="248735"/>
            <a:ext cx="2857500" cy="1666875"/>
          </a:xfrm>
          <a:prstGeom prst="rect">
            <a:avLst/>
          </a:prstGeom>
          <a:noFill/>
          <a:extLst>
            <a:ext uri="{909E8E84-426E-40DD-AFC4-6F175D3DCCD1}">
              <a14:hiddenFill xmlns:a14="http://schemas.microsoft.com/office/drawing/2010/main">
                <a:solidFill>
                  <a:srgbClr val="FFFFFF"/>
                </a:solidFill>
              </a14:hiddenFill>
            </a:ext>
          </a:extLst>
        </p:spPr>
      </p:pic>
      <p:sp>
        <p:nvSpPr>
          <p:cNvPr id="3" name="5-Point Star 2"/>
          <p:cNvSpPr/>
          <p:nvPr/>
        </p:nvSpPr>
        <p:spPr>
          <a:xfrm>
            <a:off x="1257300" y="711200"/>
            <a:ext cx="9398000" cy="4902200"/>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New for this year…</a:t>
            </a:r>
          </a:p>
          <a:p>
            <a:pPr algn="ctr"/>
            <a:r>
              <a:rPr lang="en-GB" sz="3200" dirty="0"/>
              <a:t>Global Warming</a:t>
            </a:r>
          </a:p>
        </p:txBody>
      </p:sp>
    </p:spTree>
    <p:extLst>
      <p:ext uri="{BB962C8B-B14F-4D97-AF65-F5344CB8AC3E}">
        <p14:creationId xmlns:p14="http://schemas.microsoft.com/office/powerpoint/2010/main" val="42185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Geography Definition: Lesson for Kids - Video &amp; Lesson Transcript |  Study.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5" name="Picture 4"/>
          <p:cNvPicPr>
            <a:picLocks noChangeAspect="1"/>
          </p:cNvPicPr>
          <p:nvPr/>
        </p:nvPicPr>
        <p:blipFill rotWithShape="1">
          <a:blip r:embed="rId3"/>
          <a:srcRect b="9952"/>
          <a:stretch/>
        </p:blipFill>
        <p:spPr>
          <a:xfrm>
            <a:off x="307975" y="160337"/>
            <a:ext cx="2662131" cy="1864263"/>
          </a:xfrm>
          <a:prstGeom prst="rect">
            <a:avLst/>
          </a:prstGeom>
        </p:spPr>
      </p:pic>
      <p:pic>
        <p:nvPicPr>
          <p:cNvPr id="6" name="Picture 5"/>
          <p:cNvPicPr>
            <a:picLocks noChangeAspect="1"/>
          </p:cNvPicPr>
          <p:nvPr/>
        </p:nvPicPr>
        <p:blipFill rotWithShape="1">
          <a:blip r:embed="rId4"/>
          <a:srcRect b="11481"/>
          <a:stretch/>
        </p:blipFill>
        <p:spPr>
          <a:xfrm>
            <a:off x="9107496" y="73817"/>
            <a:ext cx="2895450" cy="1758640"/>
          </a:xfrm>
          <a:prstGeom prst="rect">
            <a:avLst/>
          </a:prstGeom>
        </p:spPr>
      </p:pic>
      <p:sp>
        <p:nvSpPr>
          <p:cNvPr id="7" name="TextBox 6"/>
          <p:cNvSpPr txBox="1"/>
          <p:nvPr/>
        </p:nvSpPr>
        <p:spPr>
          <a:xfrm>
            <a:off x="2970106" y="266535"/>
            <a:ext cx="6184706" cy="1107996"/>
          </a:xfrm>
          <a:prstGeom prst="rect">
            <a:avLst/>
          </a:prstGeom>
          <a:noFill/>
        </p:spPr>
        <p:txBody>
          <a:bodyPr wrap="none" rtlCol="0">
            <a:spAutoFit/>
          </a:bodyPr>
          <a:lstStyle/>
          <a:p>
            <a:r>
              <a:rPr lang="en-GB" sz="6600" u="sng" dirty="0">
                <a:solidFill>
                  <a:schemeClr val="bg2">
                    <a:lumMod val="20000"/>
                    <a:lumOff val="80000"/>
                  </a:schemeClr>
                </a:solidFill>
                <a:latin typeface="Calibri" panose="020F0502020204030204" pitchFamily="34" charset="0"/>
                <a:cs typeface="Calibri" panose="020F0502020204030204" pitchFamily="34" charset="0"/>
              </a:rPr>
              <a:t>Wider curriculum</a:t>
            </a:r>
          </a:p>
        </p:txBody>
      </p:sp>
      <p:sp>
        <p:nvSpPr>
          <p:cNvPr id="8" name="TextBox 7"/>
          <p:cNvSpPr txBox="1"/>
          <p:nvPr/>
        </p:nvSpPr>
        <p:spPr>
          <a:xfrm>
            <a:off x="1396796" y="2042600"/>
            <a:ext cx="9331325" cy="4524315"/>
          </a:xfrm>
          <a:prstGeom prst="rect">
            <a:avLst/>
          </a:prstGeom>
          <a:noFill/>
        </p:spPr>
        <p:txBody>
          <a:bodyPr wrap="square" rtlCol="0">
            <a:spAutoFit/>
          </a:bodyPr>
          <a:lstStyle/>
          <a:p>
            <a:r>
              <a:rPr lang="en-GB" sz="3600" dirty="0">
                <a:solidFill>
                  <a:schemeClr val="bg2">
                    <a:lumMod val="40000"/>
                    <a:lumOff val="60000"/>
                  </a:schemeClr>
                </a:solidFill>
                <a:latin typeface="Calibri" panose="020F0502020204030204" pitchFamily="34" charset="0"/>
                <a:cs typeface="Calibri" panose="020F0502020204030204" pitchFamily="34" charset="0"/>
              </a:rPr>
              <a:t>Autumn term:- Ancient Maya</a:t>
            </a:r>
          </a:p>
          <a:p>
            <a:r>
              <a:rPr lang="en-GB" sz="3600" dirty="0">
                <a:solidFill>
                  <a:schemeClr val="bg2">
                    <a:lumMod val="40000"/>
                    <a:lumOff val="60000"/>
                  </a:schemeClr>
                </a:solidFill>
                <a:latin typeface="Calibri" panose="020F0502020204030204" pitchFamily="34" charset="0"/>
                <a:cs typeface="Calibri" panose="020F0502020204030204" pitchFamily="34" charset="0"/>
              </a:rPr>
              <a:t>						Rainforests</a:t>
            </a:r>
          </a:p>
          <a:p>
            <a:endParaRPr lang="en-GB" sz="3600" dirty="0">
              <a:latin typeface="Calibri" panose="020F0502020204030204" pitchFamily="34" charset="0"/>
              <a:cs typeface="Calibri" panose="020F0502020204030204" pitchFamily="34" charset="0"/>
            </a:endParaRPr>
          </a:p>
          <a:p>
            <a:r>
              <a:rPr lang="en-GB" sz="3600" dirty="0">
                <a:solidFill>
                  <a:schemeClr val="bg2">
                    <a:lumMod val="60000"/>
                    <a:lumOff val="40000"/>
                  </a:schemeClr>
                </a:solidFill>
                <a:latin typeface="Calibri" panose="020F0502020204030204" pitchFamily="34" charset="0"/>
                <a:cs typeface="Calibri" panose="020F0502020204030204" pitchFamily="34" charset="0"/>
              </a:rPr>
              <a:t>Spring term :- Colonisation in North America</a:t>
            </a:r>
          </a:p>
          <a:p>
            <a:r>
              <a:rPr lang="en-GB" sz="3600" dirty="0">
                <a:solidFill>
                  <a:schemeClr val="bg2">
                    <a:lumMod val="60000"/>
                    <a:lumOff val="40000"/>
                  </a:schemeClr>
                </a:solidFill>
                <a:latin typeface="Calibri" panose="020F0502020204030204" pitchFamily="34" charset="0"/>
                <a:cs typeface="Calibri" panose="020F0502020204030204" pitchFamily="34" charset="0"/>
              </a:rPr>
              <a:t>						North America</a:t>
            </a:r>
          </a:p>
          <a:p>
            <a:endParaRPr lang="en-GB" sz="3600" dirty="0">
              <a:latin typeface="Calibri" panose="020F0502020204030204" pitchFamily="34" charset="0"/>
              <a:cs typeface="Calibri" panose="020F0502020204030204" pitchFamily="34" charset="0"/>
            </a:endParaRPr>
          </a:p>
          <a:p>
            <a:r>
              <a:rPr lang="en-GB" sz="3600" dirty="0">
                <a:latin typeface="Calibri" panose="020F0502020204030204" pitchFamily="34" charset="0"/>
                <a:cs typeface="Calibri" panose="020F0502020204030204" pitchFamily="34" charset="0"/>
              </a:rPr>
              <a:t>Summer term: Local history - plague at </a:t>
            </a:r>
            <a:r>
              <a:rPr lang="en-GB" sz="3600" dirty="0" err="1">
                <a:latin typeface="Calibri" panose="020F0502020204030204" pitchFamily="34" charset="0"/>
                <a:cs typeface="Calibri" panose="020F0502020204030204" pitchFamily="34" charset="0"/>
              </a:rPr>
              <a:t>Eyam</a:t>
            </a:r>
            <a:endParaRPr lang="en-GB" sz="3600" dirty="0">
              <a:latin typeface="Calibri" panose="020F0502020204030204" pitchFamily="34" charset="0"/>
              <a:cs typeface="Calibri" panose="020F0502020204030204" pitchFamily="34" charset="0"/>
            </a:endParaRPr>
          </a:p>
          <a:p>
            <a:r>
              <a:rPr lang="en-GB" sz="3600" dirty="0">
                <a:latin typeface="Calibri" panose="020F0502020204030204" pitchFamily="34" charset="0"/>
                <a:cs typeface="Calibri" panose="020F0502020204030204" pitchFamily="34" charset="0"/>
              </a:rPr>
              <a:t>						Fieldwork skills</a:t>
            </a:r>
          </a:p>
        </p:txBody>
      </p:sp>
    </p:spTree>
    <p:extLst>
      <p:ext uri="{BB962C8B-B14F-4D97-AF65-F5344CB8AC3E}">
        <p14:creationId xmlns:p14="http://schemas.microsoft.com/office/powerpoint/2010/main" val="2080068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AutoShape 2" descr="Geography Definition: Lesson for Kids - Video &amp; Lesson Transcript |  Study.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TextBox 6"/>
          <p:cNvSpPr txBox="1"/>
          <p:nvPr/>
        </p:nvSpPr>
        <p:spPr>
          <a:xfrm>
            <a:off x="2970106" y="266535"/>
            <a:ext cx="6184706" cy="1107996"/>
          </a:xfrm>
          <a:prstGeom prst="rect">
            <a:avLst/>
          </a:prstGeom>
          <a:noFill/>
        </p:spPr>
        <p:txBody>
          <a:bodyPr wrap="none" rtlCol="0">
            <a:spAutoFit/>
          </a:bodyPr>
          <a:lstStyle/>
          <a:p>
            <a:r>
              <a:rPr lang="en-GB" sz="6600" u="sng" dirty="0">
                <a:solidFill>
                  <a:schemeClr val="bg2">
                    <a:lumMod val="20000"/>
                    <a:lumOff val="80000"/>
                  </a:schemeClr>
                </a:solidFill>
                <a:latin typeface="Calibri" panose="020F0502020204030204" pitchFamily="34" charset="0"/>
                <a:cs typeface="Calibri" panose="020F0502020204030204" pitchFamily="34" charset="0"/>
              </a:rPr>
              <a:t>Wider curriculum</a:t>
            </a:r>
          </a:p>
        </p:txBody>
      </p:sp>
      <p:sp>
        <p:nvSpPr>
          <p:cNvPr id="8" name="TextBox 7"/>
          <p:cNvSpPr txBox="1"/>
          <p:nvPr/>
        </p:nvSpPr>
        <p:spPr>
          <a:xfrm>
            <a:off x="660400" y="1374531"/>
            <a:ext cx="10845800" cy="1754326"/>
          </a:xfrm>
          <a:prstGeom prst="rect">
            <a:avLst/>
          </a:prstGeom>
          <a:noFill/>
        </p:spPr>
        <p:txBody>
          <a:bodyPr wrap="square" rtlCol="0">
            <a:spAutoFit/>
          </a:bodyPr>
          <a:lstStyle/>
          <a:p>
            <a:r>
              <a:rPr lang="en-GB" sz="3600" dirty="0">
                <a:latin typeface="Calibri" panose="020F0502020204030204" pitchFamily="34" charset="0"/>
                <a:cs typeface="Calibri" panose="020F0502020204030204" pitchFamily="34" charset="0"/>
              </a:rPr>
              <a:t>Children will also have the opportunity to learn computing, French, music, art or DT weekly along with RE &amp; PSHE.</a:t>
            </a:r>
          </a:p>
        </p:txBody>
      </p:sp>
      <p:pic>
        <p:nvPicPr>
          <p:cNvPr id="2" name="Picture 1"/>
          <p:cNvPicPr>
            <a:picLocks noChangeAspect="1"/>
          </p:cNvPicPr>
          <p:nvPr/>
        </p:nvPicPr>
        <p:blipFill>
          <a:blip r:embed="rId3"/>
          <a:stretch>
            <a:fillRect/>
          </a:stretch>
        </p:blipFill>
        <p:spPr>
          <a:xfrm>
            <a:off x="2504375" y="2574860"/>
            <a:ext cx="7116168" cy="3924848"/>
          </a:xfrm>
          <a:prstGeom prst="rect">
            <a:avLst/>
          </a:prstGeom>
        </p:spPr>
      </p:pic>
      <p:sp>
        <p:nvSpPr>
          <p:cNvPr id="3" name="5-Point Star 2"/>
          <p:cNvSpPr/>
          <p:nvPr/>
        </p:nvSpPr>
        <p:spPr>
          <a:xfrm>
            <a:off x="5880100" y="2832100"/>
            <a:ext cx="5880100" cy="3479800"/>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Sex Education takes place in the Summer Term</a:t>
            </a:r>
          </a:p>
        </p:txBody>
      </p:sp>
    </p:spTree>
    <p:extLst>
      <p:ext uri="{BB962C8B-B14F-4D97-AF65-F5344CB8AC3E}">
        <p14:creationId xmlns:p14="http://schemas.microsoft.com/office/powerpoint/2010/main" val="330977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19917" y="551310"/>
            <a:ext cx="8689376" cy="1674885"/>
          </a:xfrm>
        </p:spPr>
        <p:txBody>
          <a:bodyPr/>
          <a:lstStyle/>
          <a:p>
            <a:pPr algn="ctr"/>
            <a:r>
              <a:rPr lang="en-GB" sz="6000" u="sng" dirty="0">
                <a:solidFill>
                  <a:schemeClr val="bg2">
                    <a:lumMod val="20000"/>
                    <a:lumOff val="80000"/>
                  </a:schemeClr>
                </a:solidFill>
                <a:latin typeface="Calibri" panose="020F0502020204030204" pitchFamily="34" charset="0"/>
                <a:cs typeface="Calibri" panose="020F0502020204030204" pitchFamily="34" charset="0"/>
              </a:rPr>
              <a:t>PE</a:t>
            </a:r>
          </a:p>
        </p:txBody>
      </p:sp>
      <p:sp>
        <p:nvSpPr>
          <p:cNvPr id="6" name="TextBox 5"/>
          <p:cNvSpPr txBox="1"/>
          <p:nvPr/>
        </p:nvSpPr>
        <p:spPr>
          <a:xfrm>
            <a:off x="2951544" y="4664598"/>
            <a:ext cx="6598409" cy="1200329"/>
          </a:xfrm>
          <a:prstGeom prst="rect">
            <a:avLst/>
          </a:prstGeom>
          <a:noFill/>
        </p:spPr>
        <p:txBody>
          <a:bodyPr wrap="none" rtlCol="0">
            <a:spAutoFit/>
          </a:bodyPr>
          <a:lstStyle/>
          <a:p>
            <a:r>
              <a:rPr lang="en-GB" sz="3600" dirty="0">
                <a:latin typeface="Calibri" panose="020F0502020204030204" pitchFamily="34" charset="0"/>
                <a:cs typeface="Calibri" panose="020F0502020204030204" pitchFamily="34" charset="0"/>
              </a:rPr>
              <a:t>Swimming Tuesday morning </a:t>
            </a:r>
          </a:p>
          <a:p>
            <a:r>
              <a:rPr lang="en-GB" sz="3600" dirty="0">
                <a:latin typeface="Calibri" panose="020F0502020204030204" pitchFamily="34" charset="0"/>
                <a:cs typeface="Calibri" panose="020F0502020204030204" pitchFamily="34" charset="0"/>
              </a:rPr>
              <a:t>Outdoor PE Wednesday afternoon</a:t>
            </a:r>
          </a:p>
        </p:txBody>
      </p:sp>
      <p:pic>
        <p:nvPicPr>
          <p:cNvPr id="4" name="Picture 3"/>
          <p:cNvPicPr>
            <a:picLocks noChangeAspect="1"/>
          </p:cNvPicPr>
          <p:nvPr/>
        </p:nvPicPr>
        <p:blipFill>
          <a:blip r:embed="rId3"/>
          <a:stretch>
            <a:fillRect/>
          </a:stretch>
        </p:blipFill>
        <p:spPr>
          <a:xfrm>
            <a:off x="365767" y="2540001"/>
            <a:ext cx="11560123" cy="520726"/>
          </a:xfrm>
          <a:prstGeom prst="rect">
            <a:avLst/>
          </a:prstGeom>
        </p:spPr>
      </p:pic>
    </p:spTree>
    <p:extLst>
      <p:ext uri="{BB962C8B-B14F-4D97-AF65-F5344CB8AC3E}">
        <p14:creationId xmlns:p14="http://schemas.microsoft.com/office/powerpoint/2010/main" val="39742796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620" y="193226"/>
            <a:ext cx="9404723" cy="1400530"/>
          </a:xfrm>
        </p:spPr>
        <p:txBody>
          <a:bodyPr/>
          <a:lstStyle/>
          <a:p>
            <a:r>
              <a:rPr lang="en-GB" u="sng" dirty="0">
                <a:solidFill>
                  <a:schemeClr val="bg2">
                    <a:lumMod val="20000"/>
                    <a:lumOff val="80000"/>
                  </a:schemeClr>
                </a:solidFill>
              </a:rPr>
              <a:t>Planners</a:t>
            </a:r>
          </a:p>
        </p:txBody>
      </p:sp>
      <p:sp>
        <p:nvSpPr>
          <p:cNvPr id="3" name="Content Placeholder 2"/>
          <p:cNvSpPr>
            <a:spLocks noGrp="1"/>
          </p:cNvSpPr>
          <p:nvPr>
            <p:ph idx="1"/>
          </p:nvPr>
        </p:nvSpPr>
        <p:spPr>
          <a:xfrm>
            <a:off x="185351" y="893491"/>
            <a:ext cx="12006649" cy="5240927"/>
          </a:xfrm>
        </p:spPr>
        <p:txBody>
          <a:bodyPr>
            <a:noAutofit/>
          </a:bodyPr>
          <a:lstStyle/>
          <a:p>
            <a:pPr marL="0" indent="0">
              <a:buNone/>
            </a:pPr>
            <a:r>
              <a:rPr lang="en-GB" sz="3600" dirty="0">
                <a:latin typeface="Calibri" panose="020F0502020204030204" pitchFamily="34" charset="0"/>
                <a:cs typeface="Calibri" panose="020F0502020204030204" pitchFamily="34" charset="0"/>
              </a:rPr>
              <a:t>Primary method of communication</a:t>
            </a:r>
          </a:p>
          <a:p>
            <a:pPr marL="0" indent="0">
              <a:buNone/>
            </a:pPr>
            <a:r>
              <a:rPr lang="en-GB" sz="3600" dirty="0">
                <a:latin typeface="Calibri" panose="020F0502020204030204" pitchFamily="34" charset="0"/>
                <a:cs typeface="Calibri" panose="020F0502020204030204" pitchFamily="34" charset="0"/>
              </a:rPr>
              <a:t>Homework logins</a:t>
            </a:r>
          </a:p>
          <a:p>
            <a:pPr marL="0" indent="0">
              <a:buNone/>
            </a:pPr>
            <a:r>
              <a:rPr lang="en-GB" sz="3600" dirty="0">
                <a:latin typeface="Calibri" panose="020F0502020204030204" pitchFamily="34" charset="0"/>
                <a:cs typeface="Calibri" panose="020F0502020204030204" pitchFamily="34" charset="0"/>
              </a:rPr>
              <a:t>Messages </a:t>
            </a:r>
          </a:p>
          <a:p>
            <a:pPr marL="0" indent="0">
              <a:buNone/>
            </a:pPr>
            <a:r>
              <a:rPr lang="en-GB" sz="3600" dirty="0">
                <a:latin typeface="Calibri" panose="020F0502020204030204" pitchFamily="34" charset="0"/>
                <a:cs typeface="Calibri" panose="020F0502020204030204" pitchFamily="34" charset="0"/>
              </a:rPr>
              <a:t>Change of adult collecting</a:t>
            </a:r>
          </a:p>
          <a:p>
            <a:pPr marL="0" indent="0">
              <a:buNone/>
            </a:pPr>
            <a:r>
              <a:rPr lang="en-GB" sz="3600" dirty="0">
                <a:latin typeface="Calibri" panose="020F0502020204030204" pitchFamily="34" charset="0"/>
                <a:cs typeface="Calibri" panose="020F0502020204030204" pitchFamily="34" charset="0"/>
              </a:rPr>
              <a:t>Reading record: please record any reading completed at home (rewards will be given in school) </a:t>
            </a:r>
          </a:p>
          <a:p>
            <a:pPr marL="0" indent="0">
              <a:buNone/>
            </a:pPr>
            <a:r>
              <a:rPr lang="en-GB" sz="3600" dirty="0">
                <a:latin typeface="Calibri" panose="020F0502020204030204" pitchFamily="34" charset="0"/>
                <a:cs typeface="Calibri" panose="020F0502020204030204" pitchFamily="34" charset="0"/>
              </a:rPr>
              <a:t>Checked daily by staff</a:t>
            </a:r>
          </a:p>
          <a:p>
            <a:pPr marL="0" indent="0">
              <a:buNone/>
            </a:pPr>
            <a:r>
              <a:rPr lang="en-GB" sz="3600" dirty="0">
                <a:latin typeface="Calibri" panose="020F0502020204030204" pitchFamily="34" charset="0"/>
                <a:cs typeface="Calibri" panose="020F0502020204030204" pitchFamily="34" charset="0"/>
              </a:rPr>
              <a:t>Supportive learning tool – sentence tricks, conjunctions, number grid, x table square</a:t>
            </a:r>
          </a:p>
        </p:txBody>
      </p:sp>
    </p:spTree>
    <p:extLst>
      <p:ext uri="{BB962C8B-B14F-4D97-AF65-F5344CB8AC3E}">
        <p14:creationId xmlns:p14="http://schemas.microsoft.com/office/powerpoint/2010/main" val="42057938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3874" y="928816"/>
            <a:ext cx="8825658" cy="3329581"/>
          </a:xfrm>
        </p:spPr>
        <p:txBody>
          <a:bodyPr/>
          <a:lstStyle/>
          <a:p>
            <a:pPr algn="ctr"/>
            <a:r>
              <a:rPr lang="en-GB" sz="8000" dirty="0">
                <a:latin typeface="Calibri" panose="020F0502020204030204" pitchFamily="34" charset="0"/>
                <a:cs typeface="Calibri" panose="020F0502020204030204" pitchFamily="34" charset="0"/>
              </a:rPr>
              <a:t>Maths</a:t>
            </a:r>
            <a:r>
              <a:rPr lang="en-GB" dirty="0"/>
              <a:t>!</a:t>
            </a:r>
          </a:p>
        </p:txBody>
      </p:sp>
    </p:spTree>
    <p:extLst>
      <p:ext uri="{BB962C8B-B14F-4D97-AF65-F5344CB8AC3E}">
        <p14:creationId xmlns:p14="http://schemas.microsoft.com/office/powerpoint/2010/main" val="1375997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Finding links and patterns in Year 5</a:t>
            </a:r>
          </a:p>
        </p:txBody>
      </p:sp>
      <p:pic>
        <p:nvPicPr>
          <p:cNvPr id="4" name="Picture 3"/>
          <p:cNvPicPr>
            <a:picLocks noChangeAspect="1"/>
          </p:cNvPicPr>
          <p:nvPr/>
        </p:nvPicPr>
        <p:blipFill>
          <a:blip r:embed="rId3"/>
          <a:stretch>
            <a:fillRect/>
          </a:stretch>
        </p:blipFill>
        <p:spPr>
          <a:xfrm>
            <a:off x="229121" y="2154518"/>
            <a:ext cx="5244579" cy="3900768"/>
          </a:xfrm>
          <a:prstGeom prst="rect">
            <a:avLst/>
          </a:prstGeom>
        </p:spPr>
      </p:pic>
      <p:sp>
        <p:nvSpPr>
          <p:cNvPr id="3" name="Content Placeholder 2"/>
          <p:cNvSpPr>
            <a:spLocks noGrp="1"/>
          </p:cNvSpPr>
          <p:nvPr>
            <p:ph idx="1"/>
          </p:nvPr>
        </p:nvSpPr>
        <p:spPr>
          <a:xfrm>
            <a:off x="5473700" y="2154518"/>
            <a:ext cx="6718300" cy="4195481"/>
          </a:xfrm>
        </p:spPr>
        <p:txBody>
          <a:bodyPr>
            <a:normAutofit/>
          </a:bodyPr>
          <a:lstStyle/>
          <a:p>
            <a:pPr marL="0" indent="0">
              <a:buNone/>
            </a:pPr>
            <a:r>
              <a:rPr lang="en-GB" sz="8000" dirty="0"/>
              <a:t>Fractions</a:t>
            </a:r>
          </a:p>
          <a:p>
            <a:pPr marL="0" indent="0">
              <a:buNone/>
            </a:pPr>
            <a:r>
              <a:rPr lang="en-GB" sz="8000" dirty="0"/>
              <a:t>Decimals</a:t>
            </a:r>
          </a:p>
          <a:p>
            <a:pPr marL="0" indent="0">
              <a:buNone/>
            </a:pPr>
            <a:r>
              <a:rPr lang="en-GB" sz="8000" dirty="0"/>
              <a:t>Percentages</a:t>
            </a:r>
          </a:p>
        </p:txBody>
      </p:sp>
    </p:spTree>
    <p:extLst>
      <p:ext uri="{BB962C8B-B14F-4D97-AF65-F5344CB8AC3E}">
        <p14:creationId xmlns:p14="http://schemas.microsoft.com/office/powerpoint/2010/main" val="333087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BE05-0942-4141-98B0-A51A4D741F0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0E643F8-1FE5-4D66-9BA5-18C2AB4EF51B}"/>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7D527E2A-669B-4098-BC15-011B9E51333D}"/>
              </a:ext>
            </a:extLst>
          </p:cNvPr>
          <p:cNvPicPr>
            <a:picLocks noChangeAspect="1"/>
          </p:cNvPicPr>
          <p:nvPr/>
        </p:nvPicPr>
        <p:blipFill>
          <a:blip r:embed="rId2"/>
          <a:stretch>
            <a:fillRect/>
          </a:stretch>
        </p:blipFill>
        <p:spPr>
          <a:xfrm>
            <a:off x="142355" y="140277"/>
            <a:ext cx="11797182" cy="6036685"/>
          </a:xfrm>
          <a:prstGeom prst="rect">
            <a:avLst/>
          </a:prstGeom>
        </p:spPr>
      </p:pic>
    </p:spTree>
    <p:extLst>
      <p:ext uri="{BB962C8B-B14F-4D97-AF65-F5344CB8AC3E}">
        <p14:creationId xmlns:p14="http://schemas.microsoft.com/office/powerpoint/2010/main" val="20170869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2900" y="1409700"/>
            <a:ext cx="8699500" cy="3785652"/>
          </a:xfrm>
          <a:prstGeom prst="rect">
            <a:avLst/>
          </a:prstGeom>
          <a:noFill/>
        </p:spPr>
        <p:txBody>
          <a:bodyPr wrap="square" rtlCol="0">
            <a:spAutoFit/>
          </a:bodyPr>
          <a:lstStyle/>
          <a:p>
            <a:r>
              <a:rPr lang="en-GB" sz="4000" dirty="0"/>
              <a:t>Can you match the cards to those with the same value?</a:t>
            </a:r>
          </a:p>
          <a:p>
            <a:endParaRPr lang="en-GB" sz="4000" dirty="0"/>
          </a:p>
          <a:p>
            <a:endParaRPr lang="en-GB" sz="4000" dirty="0"/>
          </a:p>
          <a:p>
            <a:r>
              <a:rPr lang="en-GB" sz="4000" dirty="0"/>
              <a:t>Think: how does this link to place value?</a:t>
            </a:r>
          </a:p>
        </p:txBody>
      </p:sp>
    </p:spTree>
    <p:extLst>
      <p:ext uri="{BB962C8B-B14F-4D97-AF65-F5344CB8AC3E}">
        <p14:creationId xmlns:p14="http://schemas.microsoft.com/office/powerpoint/2010/main" val="930174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800" u="sng" dirty="0">
                <a:latin typeface="Calibri" panose="020F0502020204030204" pitchFamily="34" charset="0"/>
                <a:cs typeface="Calibri" panose="020F0502020204030204" pitchFamily="34" charset="0"/>
              </a:rPr>
              <a:t>Process of learning</a:t>
            </a:r>
          </a:p>
        </p:txBody>
      </p:sp>
      <p:pic>
        <p:nvPicPr>
          <p:cNvPr id="4" name="Picture 3"/>
          <p:cNvPicPr>
            <a:picLocks noChangeAspect="1"/>
          </p:cNvPicPr>
          <p:nvPr/>
        </p:nvPicPr>
        <p:blipFill>
          <a:blip r:embed="rId3"/>
          <a:stretch>
            <a:fillRect/>
          </a:stretch>
        </p:blipFill>
        <p:spPr>
          <a:xfrm>
            <a:off x="1990145" y="1790831"/>
            <a:ext cx="7869182" cy="2806065"/>
          </a:xfrm>
          <a:prstGeom prst="rect">
            <a:avLst/>
          </a:prstGeom>
        </p:spPr>
      </p:pic>
      <p:sp>
        <p:nvSpPr>
          <p:cNvPr id="5" name="TextBox 4"/>
          <p:cNvSpPr txBox="1"/>
          <p:nvPr/>
        </p:nvSpPr>
        <p:spPr>
          <a:xfrm>
            <a:off x="1711234" y="5564777"/>
            <a:ext cx="8483090" cy="46166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This happens in most lessons – all the way up to Year Six</a:t>
            </a:r>
          </a:p>
        </p:txBody>
      </p:sp>
    </p:spTree>
    <p:extLst>
      <p:ext uri="{BB962C8B-B14F-4D97-AF65-F5344CB8AC3E}">
        <p14:creationId xmlns:p14="http://schemas.microsoft.com/office/powerpoint/2010/main" val="959332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A range of resources</a:t>
            </a:r>
          </a:p>
        </p:txBody>
      </p:sp>
      <p:grpSp>
        <p:nvGrpSpPr>
          <p:cNvPr id="9" name="Group 8"/>
          <p:cNvGrpSpPr/>
          <p:nvPr/>
        </p:nvGrpSpPr>
        <p:grpSpPr>
          <a:xfrm>
            <a:off x="831577" y="4650856"/>
            <a:ext cx="1081028" cy="1688160"/>
            <a:chOff x="1590813" y="4915407"/>
            <a:chExt cx="644616" cy="1519202"/>
          </a:xfrm>
        </p:grpSpPr>
        <p:sp>
          <p:nvSpPr>
            <p:cNvPr id="7" name="Rectangle: Rounded Corners 22"/>
            <p:cNvSpPr/>
            <p:nvPr/>
          </p:nvSpPr>
          <p:spPr>
            <a:xfrm rot="16200000">
              <a:off x="966925" y="5539295"/>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8" name="Rectangle: Rounded Corners 22"/>
            <p:cNvSpPr/>
            <p:nvPr/>
          </p:nvSpPr>
          <p:spPr>
            <a:xfrm rot="16200000">
              <a:off x="1344841" y="5544022"/>
              <a:ext cx="1514475" cy="266700"/>
            </a:xfrm>
            <a:prstGeom prst="roundRect">
              <a:avLst>
                <a:gd name="adj" fmla="val 50000"/>
              </a:avLst>
            </a:prstGeom>
            <a:solidFill>
              <a:srgbClr val="FFC000">
                <a:lumMod val="60000"/>
                <a:lumOff val="40000"/>
              </a:srgbClr>
            </a:solidFill>
            <a:ln w="12700" cap="flat" cmpd="sng" algn="ctr">
              <a:solidFill>
                <a:srgbClr val="FFC000">
                  <a:lumMod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072" y="5139894"/>
            <a:ext cx="1882237" cy="141167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835" y="4837478"/>
            <a:ext cx="3810000" cy="1685925"/>
          </a:xfrm>
          <a:prstGeom prst="rect">
            <a:avLst/>
          </a:prstGeom>
        </p:spPr>
      </p:pic>
      <p:pic>
        <p:nvPicPr>
          <p:cNvPr id="31" name="Picture 30"/>
          <p:cNvPicPr>
            <a:picLocks noChangeAspect="1"/>
          </p:cNvPicPr>
          <p:nvPr/>
        </p:nvPicPr>
        <p:blipFill>
          <a:blip r:embed="rId5"/>
          <a:stretch>
            <a:fillRect/>
          </a:stretch>
        </p:blipFill>
        <p:spPr>
          <a:xfrm>
            <a:off x="8076508" y="1777427"/>
            <a:ext cx="3817204" cy="1131147"/>
          </a:xfrm>
          <a:prstGeom prst="rect">
            <a:avLst/>
          </a:prstGeom>
        </p:spPr>
      </p:pic>
      <p:pic>
        <p:nvPicPr>
          <p:cNvPr id="32" name="Picture 31"/>
          <p:cNvPicPr>
            <a:picLocks noChangeAspect="1"/>
          </p:cNvPicPr>
          <p:nvPr/>
        </p:nvPicPr>
        <p:blipFill>
          <a:blip r:embed="rId6"/>
          <a:stretch>
            <a:fillRect/>
          </a:stretch>
        </p:blipFill>
        <p:spPr>
          <a:xfrm>
            <a:off x="463399" y="3629540"/>
            <a:ext cx="2700747" cy="631409"/>
          </a:xfrm>
          <a:prstGeom prst="rect">
            <a:avLst/>
          </a:prstGeom>
        </p:spPr>
      </p:pic>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66202" y="3280009"/>
            <a:ext cx="1884985" cy="1413739"/>
          </a:xfrm>
          <a:prstGeom prst="rect">
            <a:avLst/>
          </a:prstGeom>
        </p:spPr>
      </p:pic>
      <p:pic>
        <p:nvPicPr>
          <p:cNvPr id="38" name="Picture 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3569" y="2279885"/>
            <a:ext cx="1511300" cy="1000125"/>
          </a:xfrm>
          <a:prstGeom prst="rect">
            <a:avLst/>
          </a:prstGeom>
        </p:spPr>
      </p:pic>
      <p:pic>
        <p:nvPicPr>
          <p:cNvPr id="39" name="Picture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1310" y="3708263"/>
            <a:ext cx="2236069" cy="1129215"/>
          </a:xfrm>
          <a:prstGeom prst="rect">
            <a:avLst/>
          </a:prstGeom>
        </p:spPr>
      </p:pic>
      <p:pic>
        <p:nvPicPr>
          <p:cNvPr id="40" name="Picture 39"/>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r="19977" b="20626"/>
          <a:stretch/>
        </p:blipFill>
        <p:spPr>
          <a:xfrm>
            <a:off x="5209030" y="1794600"/>
            <a:ext cx="2433317" cy="1357646"/>
          </a:xfrm>
          <a:prstGeom prst="rect">
            <a:avLst/>
          </a:prstGeom>
        </p:spPr>
      </p:pic>
      <p:pic>
        <p:nvPicPr>
          <p:cNvPr id="41"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54302" y="5136632"/>
            <a:ext cx="1384300" cy="1028700"/>
          </a:xfrm>
          <a:prstGeom prst="rect">
            <a:avLst/>
          </a:prstGeom>
        </p:spPr>
      </p:pic>
      <p:pic>
        <p:nvPicPr>
          <p:cNvPr id="42" name="Picture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3062" y="1794600"/>
            <a:ext cx="1920405" cy="1440304"/>
          </a:xfrm>
          <a:prstGeom prst="rect">
            <a:avLst/>
          </a:prstGeom>
        </p:spPr>
      </p:pic>
      <p:pic>
        <p:nvPicPr>
          <p:cNvPr id="43" name="Picture 4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65591" y="3563378"/>
            <a:ext cx="1664012" cy="1248009"/>
          </a:xfrm>
          <a:prstGeom prst="rect">
            <a:avLst/>
          </a:prstGeom>
        </p:spPr>
      </p:pic>
    </p:spTree>
    <p:extLst>
      <p:ext uri="{BB962C8B-B14F-4D97-AF65-F5344CB8AC3E}">
        <p14:creationId xmlns:p14="http://schemas.microsoft.com/office/powerpoint/2010/main" val="185415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644" y="521139"/>
            <a:ext cx="9004599" cy="1143000"/>
          </a:xfrm>
        </p:spPr>
        <p:txBody>
          <a:bodyPr/>
          <a:lstStyle/>
          <a:p>
            <a:pPr algn="l"/>
            <a:r>
              <a:rPr lang="en-US" sz="4800" u="sng" dirty="0">
                <a:latin typeface="Calibri" panose="020F0502020204030204" pitchFamily="34" charset="0"/>
                <a:cs typeface="Calibri" panose="020F0502020204030204" pitchFamily="34" charset="0"/>
              </a:rPr>
              <a:t>Multiple representations</a:t>
            </a:r>
          </a:p>
        </p:txBody>
      </p:sp>
      <p:sp>
        <p:nvSpPr>
          <p:cNvPr id="3" name="Content Placeholder 2"/>
          <p:cNvSpPr>
            <a:spLocks noGrp="1"/>
          </p:cNvSpPr>
          <p:nvPr>
            <p:ph idx="1"/>
          </p:nvPr>
        </p:nvSpPr>
        <p:spPr>
          <a:xfrm>
            <a:off x="580768" y="1464532"/>
            <a:ext cx="10755448" cy="5066289"/>
          </a:xfrm>
        </p:spPr>
        <p:txBody>
          <a:bodyPr>
            <a:normAutofit/>
          </a:bodyPr>
          <a:lstStyle/>
          <a:p>
            <a:pPr marL="0" indent="0">
              <a:buNone/>
            </a:pPr>
            <a:endParaRPr lang="en-GB" sz="3200" i="1" dirty="0">
              <a:latin typeface="Calibri" panose="020F0502020204030204" pitchFamily="34" charset="0"/>
              <a:cs typeface="Calibri" panose="020F0502020204030204" pitchFamily="34" charset="0"/>
            </a:endParaRPr>
          </a:p>
          <a:p>
            <a:pPr marL="0" indent="0">
              <a:buNone/>
            </a:pPr>
            <a:r>
              <a:rPr lang="en-GB" sz="4800" i="1" dirty="0">
                <a:latin typeface="Calibri" panose="020F0502020204030204" pitchFamily="34" charset="0"/>
                <a:cs typeface="Calibri" panose="020F0502020204030204" pitchFamily="34" charset="0"/>
              </a:rPr>
              <a:t>“If we do not use concrete manipulations, then we can not understand mathematics. If we only use concrete manipulations, then we are not doing mathematics.”</a:t>
            </a:r>
            <a:endParaRPr lang="en-GB" sz="4800" dirty="0">
              <a:latin typeface="Calibri" panose="020F0502020204030204" pitchFamily="34" charset="0"/>
              <a:cs typeface="Calibri" panose="020F0502020204030204" pitchFamily="34" charset="0"/>
            </a:endParaRPr>
          </a:p>
          <a:p>
            <a:pPr marL="0" indent="0" algn="r">
              <a:buNone/>
            </a:pPr>
            <a:r>
              <a:rPr lang="en-GB" sz="4000" dirty="0"/>
              <a:t>Gu (2015)</a:t>
            </a:r>
          </a:p>
          <a:p>
            <a:pPr marL="0" indent="0" algn="r">
              <a:buNone/>
            </a:pPr>
            <a:endParaRPr lang="en-GB" sz="2000" dirty="0">
              <a:cs typeface="Arial" panose="020B0604020202020204" pitchFamily="34" charset="0"/>
            </a:endParaRPr>
          </a:p>
        </p:txBody>
      </p:sp>
    </p:spTree>
    <p:extLst>
      <p:ext uri="{BB962C8B-B14F-4D97-AF65-F5344CB8AC3E}">
        <p14:creationId xmlns:p14="http://schemas.microsoft.com/office/powerpoint/2010/main" val="266791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735" y="211278"/>
            <a:ext cx="9404723" cy="1400530"/>
          </a:xfrm>
        </p:spPr>
        <p:txBody>
          <a:bodyPr/>
          <a:lstStyle/>
          <a:p>
            <a:r>
              <a:rPr lang="en-GB" dirty="0"/>
              <a:t> </a:t>
            </a:r>
            <a:r>
              <a:rPr lang="en-GB" sz="4800" u="sng" dirty="0">
                <a:solidFill>
                  <a:schemeClr val="bg2">
                    <a:lumMod val="20000"/>
                    <a:lumOff val="80000"/>
                  </a:schemeClr>
                </a:solidFill>
                <a:latin typeface="Calibri" panose="020F0502020204030204" pitchFamily="34" charset="0"/>
                <a:cs typeface="Calibri" panose="020F0502020204030204" pitchFamily="34" charset="0"/>
              </a:rPr>
              <a:t>Times tables </a:t>
            </a:r>
            <a:endParaRPr lang="en-GB" u="sng" dirty="0">
              <a:solidFill>
                <a:schemeClr val="bg2">
                  <a:lumMod val="20000"/>
                  <a:lumOff val="80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251330" y="1359243"/>
            <a:ext cx="11026270" cy="5054257"/>
          </a:xfrm>
        </p:spPr>
        <p:txBody>
          <a:bodyPr>
            <a:normAutofit fontScale="62500" lnSpcReduction="20000"/>
          </a:bodyPr>
          <a:lstStyle/>
          <a:p>
            <a:pPr marL="0" indent="0">
              <a:buNone/>
            </a:pPr>
            <a:r>
              <a:rPr lang="en-GB" sz="4100" dirty="0">
                <a:latin typeface="Calibri" panose="020F0502020204030204" pitchFamily="34" charset="0"/>
                <a:cs typeface="Calibri" panose="020F0502020204030204" pitchFamily="34" charset="0"/>
              </a:rPr>
              <a:t>Times tables are used throughout year 5 maths.  It is important that your child practices regularly to increase accuracy and speed.</a:t>
            </a:r>
          </a:p>
          <a:p>
            <a:endParaRPr lang="en-GB" sz="4100" dirty="0">
              <a:latin typeface="Calibri" panose="020F0502020204030204" pitchFamily="34" charset="0"/>
              <a:cs typeface="Calibri" panose="020F0502020204030204" pitchFamily="34" charset="0"/>
            </a:endParaRPr>
          </a:p>
          <a:p>
            <a:r>
              <a:rPr lang="en-GB" sz="4100" dirty="0">
                <a:latin typeface="Calibri" panose="020F0502020204030204" pitchFamily="34" charset="0"/>
                <a:cs typeface="Calibri" panose="020F0502020204030204" pitchFamily="34" charset="0"/>
              </a:rPr>
              <a:t>Times tables used are x2-x12.</a:t>
            </a:r>
          </a:p>
          <a:p>
            <a:r>
              <a:rPr lang="en-GB" sz="4100" dirty="0">
                <a:latin typeface="Calibri" panose="020F0502020204030204" pitchFamily="34" charset="0"/>
                <a:cs typeface="Calibri" panose="020F0502020204030204" pitchFamily="34" charset="0"/>
              </a:rPr>
              <a:t>A regular slot on the timetable</a:t>
            </a:r>
          </a:p>
          <a:p>
            <a:r>
              <a:rPr lang="en-GB" sz="4100" dirty="0">
                <a:latin typeface="Calibri" panose="020F0502020204030204" pitchFamily="34" charset="0"/>
                <a:cs typeface="Calibri" panose="020F0502020204030204" pitchFamily="34" charset="0"/>
              </a:rPr>
              <a:t>Support mats available during lessons but not in assessments.</a:t>
            </a:r>
          </a:p>
          <a:p>
            <a:r>
              <a:rPr lang="en-GB" sz="4100" dirty="0">
                <a:latin typeface="Calibri" panose="020F0502020204030204" pitchFamily="34" charset="0"/>
                <a:cs typeface="Calibri" panose="020F0502020204030204" pitchFamily="34" charset="0"/>
              </a:rPr>
              <a:t>Ability to access fractions, percentages, area &amp; perimeter will be improved with good times table knowledge.</a:t>
            </a:r>
          </a:p>
          <a:p>
            <a:pPr marL="0" indent="0">
              <a:buNone/>
            </a:pPr>
            <a:endParaRPr lang="en-GB" sz="4100" dirty="0">
              <a:latin typeface="Calibri" panose="020F0502020204030204" pitchFamily="34" charset="0"/>
              <a:cs typeface="Calibri" panose="020F0502020204030204" pitchFamily="34" charset="0"/>
            </a:endParaRPr>
          </a:p>
          <a:p>
            <a:r>
              <a:rPr lang="en-GB" sz="4100" dirty="0">
                <a:latin typeface="Calibri" panose="020F0502020204030204" pitchFamily="34" charset="0"/>
                <a:cs typeface="Calibri" panose="020F0502020204030204" pitchFamily="34" charset="0"/>
              </a:rPr>
              <a:t>Continue to practise on TT </a:t>
            </a:r>
            <a:r>
              <a:rPr lang="en-GB" sz="4100" dirty="0" err="1">
                <a:latin typeface="Calibri" panose="020F0502020204030204" pitchFamily="34" charset="0"/>
                <a:cs typeface="Calibri" panose="020F0502020204030204" pitchFamily="34" charset="0"/>
              </a:rPr>
              <a:t>Rockstars</a:t>
            </a:r>
            <a:r>
              <a:rPr lang="en-GB" sz="4100" dirty="0">
                <a:latin typeface="Calibri" panose="020F0502020204030204" pitchFamily="34" charset="0"/>
                <a:cs typeface="Calibri" panose="020F0502020204030204" pitchFamily="34" charset="0"/>
              </a:rPr>
              <a:t>, alternatively worksheets are available to support targeted learning.</a:t>
            </a:r>
          </a:p>
          <a:p>
            <a:r>
              <a:rPr lang="en-GB" sz="4100" dirty="0">
                <a:latin typeface="Calibri" panose="020F0502020204030204" pitchFamily="34" charset="0"/>
                <a:cs typeface="Calibri" panose="020F0502020204030204" pitchFamily="34" charset="0"/>
              </a:rPr>
              <a:t>Also revisit number bonds to 10 and 20.</a:t>
            </a:r>
          </a:p>
          <a:p>
            <a:pPr marL="0" indent="0">
              <a:buNone/>
            </a:pPr>
            <a:endParaRPr lang="en-GB" sz="2800" dirty="0"/>
          </a:p>
        </p:txBody>
      </p:sp>
      <p:pic>
        <p:nvPicPr>
          <p:cNvPr id="1026" name="Picture 2" descr="Image result for tt ro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900" y="5438115"/>
            <a:ext cx="2824892" cy="1318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997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5253" y="279828"/>
            <a:ext cx="10364451" cy="761572"/>
          </a:xfrm>
          <a:prstGeom prst="rect">
            <a:avLst/>
          </a:prstGeom>
        </p:spPr>
        <p:txBody>
          <a:bodyPr vert="horz" lIns="91440" tIns="45720" rIns="91440" bIns="45720" rtlCol="0" anchor="b">
            <a:noAutofit/>
          </a:bodyPr>
          <a:lstStyle>
            <a:lvl1pPr algn="l" defTabSz="457200" rtl="0" eaLnBrk="1" latinLnBrk="0" hangingPunct="1">
              <a:spcBef>
                <a:spcPct val="0"/>
              </a:spcBef>
              <a:buNone/>
              <a:defRPr sz="7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u="sng" dirty="0">
                <a:solidFill>
                  <a:schemeClr val="bg2">
                    <a:lumMod val="20000"/>
                    <a:lumOff val="80000"/>
                  </a:schemeClr>
                </a:solidFill>
                <a:latin typeface="Calibri" panose="020F0502020204030204" pitchFamily="34" charset="0"/>
                <a:cs typeface="Calibri" panose="020F0502020204030204" pitchFamily="34" charset="0"/>
              </a:rPr>
              <a:t>Reading</a:t>
            </a:r>
          </a:p>
        </p:txBody>
      </p:sp>
      <p:sp>
        <p:nvSpPr>
          <p:cNvPr id="2" name="TextBox 1"/>
          <p:cNvSpPr txBox="1"/>
          <p:nvPr/>
        </p:nvSpPr>
        <p:spPr>
          <a:xfrm>
            <a:off x="227128" y="1041400"/>
            <a:ext cx="11366500" cy="5262979"/>
          </a:xfrm>
          <a:prstGeom prst="rect">
            <a:avLst/>
          </a:prstGeom>
          <a:noFill/>
        </p:spPr>
        <p:txBody>
          <a:bodyPr wrap="square" rtlCol="0">
            <a:spAutoFit/>
          </a:bodyPr>
          <a:lstStyle/>
          <a:p>
            <a:r>
              <a:rPr lang="en-GB" sz="2400" dirty="0"/>
              <a:t>In Year 5 we do whole class guided reading sessions daily.  Each term there will be a focus text, which has been chosen to improve the following skills detailed in the National Curriculum and assessed on termly, supporting children to be able to access and attain the national standard in Year 6 SATs.</a:t>
            </a:r>
          </a:p>
          <a:p>
            <a:endParaRPr lang="en-GB" sz="2400" dirty="0"/>
          </a:p>
          <a:p>
            <a:pPr marL="285750" indent="-285750">
              <a:buFont typeface="Arial" panose="020B0604020202020204" pitchFamily="34" charset="0"/>
              <a:buChar char="•"/>
            </a:pPr>
            <a:r>
              <a:rPr lang="en-GB" sz="2400" dirty="0"/>
              <a:t>Vocabulary</a:t>
            </a:r>
          </a:p>
          <a:p>
            <a:pPr marL="285750" indent="-285750">
              <a:buFont typeface="Arial" panose="020B0604020202020204" pitchFamily="34" charset="0"/>
              <a:buChar char="•"/>
            </a:pPr>
            <a:r>
              <a:rPr lang="en-GB" sz="2400" dirty="0"/>
              <a:t>Inference</a:t>
            </a:r>
          </a:p>
          <a:p>
            <a:pPr marL="285750" indent="-285750">
              <a:buFont typeface="Arial" panose="020B0604020202020204" pitchFamily="34" charset="0"/>
              <a:buChar char="•"/>
            </a:pPr>
            <a:r>
              <a:rPr lang="en-GB" sz="2400" dirty="0"/>
              <a:t>Prediction</a:t>
            </a:r>
          </a:p>
          <a:p>
            <a:pPr marL="285750" indent="-285750">
              <a:buFont typeface="Arial" panose="020B0604020202020204" pitchFamily="34" charset="0"/>
              <a:buChar char="•"/>
            </a:pPr>
            <a:r>
              <a:rPr lang="en-GB" sz="2400" dirty="0"/>
              <a:t>Explanation</a:t>
            </a:r>
          </a:p>
          <a:p>
            <a:pPr marL="285750" indent="-285750">
              <a:buFont typeface="Arial" panose="020B0604020202020204" pitchFamily="34" charset="0"/>
              <a:buChar char="•"/>
            </a:pPr>
            <a:r>
              <a:rPr lang="en-GB" sz="2400" dirty="0"/>
              <a:t>Retrieval</a:t>
            </a:r>
          </a:p>
          <a:p>
            <a:pPr marL="285750" indent="-285750">
              <a:buFont typeface="Arial" panose="020B0604020202020204" pitchFamily="34" charset="0"/>
              <a:buChar char="•"/>
            </a:pPr>
            <a:r>
              <a:rPr lang="en-GB" sz="2400" dirty="0"/>
              <a:t>Summarise</a:t>
            </a:r>
          </a:p>
          <a:p>
            <a:pPr marL="285750" indent="-285750">
              <a:buFont typeface="Arial" panose="020B0604020202020204" pitchFamily="34" charset="0"/>
              <a:buChar char="•"/>
            </a:pPr>
            <a:r>
              <a:rPr lang="en-GB" sz="2400" dirty="0"/>
              <a:t>Sequencing</a:t>
            </a:r>
          </a:p>
          <a:p>
            <a:endParaRPr lang="en-GB" sz="2400" dirty="0"/>
          </a:p>
        </p:txBody>
      </p:sp>
      <p:sp>
        <p:nvSpPr>
          <p:cNvPr id="5" name="Rounded Rectangle 4"/>
          <p:cNvSpPr/>
          <p:nvPr/>
        </p:nvSpPr>
        <p:spPr>
          <a:xfrm>
            <a:off x="4749800" y="2997200"/>
            <a:ext cx="6350000" cy="287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t>Guided reading sessions will consist of reading aloud (to check fluency and vocabulary understanding) and comprehension questions.  Retrieval and inference skills will be developed through images and texts.</a:t>
            </a:r>
          </a:p>
        </p:txBody>
      </p:sp>
    </p:spTree>
    <p:extLst>
      <p:ext uri="{BB962C8B-B14F-4D97-AF65-F5344CB8AC3E}">
        <p14:creationId xmlns:p14="http://schemas.microsoft.com/office/powerpoint/2010/main" val="307971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631" y="194716"/>
            <a:ext cx="9404723" cy="1400530"/>
          </a:xfrm>
        </p:spPr>
        <p:txBody>
          <a:bodyPr/>
          <a:lstStyle/>
          <a:p>
            <a:pPr algn="ctr"/>
            <a:r>
              <a:rPr lang="en-GB" u="sng" dirty="0">
                <a:solidFill>
                  <a:schemeClr val="bg2">
                    <a:lumMod val="40000"/>
                    <a:lumOff val="60000"/>
                  </a:schemeClr>
                </a:solidFill>
              </a:rPr>
              <a:t>Promoting reading </a:t>
            </a:r>
            <a:br>
              <a:rPr lang="en-GB" u="sng" dirty="0">
                <a:solidFill>
                  <a:schemeClr val="bg2">
                    <a:lumMod val="40000"/>
                    <a:lumOff val="60000"/>
                  </a:schemeClr>
                </a:solidFill>
              </a:rPr>
            </a:br>
            <a:r>
              <a:rPr lang="en-GB" u="sng" dirty="0">
                <a:solidFill>
                  <a:schemeClr val="bg2">
                    <a:lumMod val="40000"/>
                    <a:lumOff val="60000"/>
                  </a:schemeClr>
                </a:solidFill>
              </a:rPr>
              <a:t>for pleasure</a:t>
            </a:r>
          </a:p>
        </p:txBody>
      </p:sp>
      <p:pic>
        <p:nvPicPr>
          <p:cNvPr id="8" name="Picture 7"/>
          <p:cNvPicPr>
            <a:picLocks noChangeAspect="1"/>
          </p:cNvPicPr>
          <p:nvPr/>
        </p:nvPicPr>
        <p:blipFill>
          <a:blip r:embed="rId2"/>
          <a:stretch>
            <a:fillRect/>
          </a:stretch>
        </p:blipFill>
        <p:spPr>
          <a:xfrm>
            <a:off x="1321372" y="2450812"/>
            <a:ext cx="5829300" cy="3638550"/>
          </a:xfrm>
          <a:prstGeom prst="rect">
            <a:avLst/>
          </a:prstGeom>
        </p:spPr>
      </p:pic>
      <p:sp>
        <p:nvSpPr>
          <p:cNvPr id="10" name="TextBox 9"/>
          <p:cNvSpPr txBox="1"/>
          <p:nvPr/>
        </p:nvSpPr>
        <p:spPr>
          <a:xfrm>
            <a:off x="1367288" y="1838363"/>
            <a:ext cx="5737468" cy="369332"/>
          </a:xfrm>
          <a:prstGeom prst="rect">
            <a:avLst/>
          </a:prstGeom>
          <a:noFill/>
        </p:spPr>
        <p:txBody>
          <a:bodyPr wrap="none" rtlCol="0">
            <a:spAutoFit/>
          </a:bodyPr>
          <a:lstStyle/>
          <a:p>
            <a:r>
              <a:rPr lang="en-GB" dirty="0"/>
              <a:t>We go to the school Library on a Friday Afternoon</a:t>
            </a:r>
          </a:p>
        </p:txBody>
      </p:sp>
      <p:pic>
        <p:nvPicPr>
          <p:cNvPr id="3" name="Picture 2"/>
          <p:cNvPicPr>
            <a:picLocks noChangeAspect="1"/>
          </p:cNvPicPr>
          <p:nvPr/>
        </p:nvPicPr>
        <p:blipFill>
          <a:blip r:embed="rId3"/>
          <a:stretch>
            <a:fillRect/>
          </a:stretch>
        </p:blipFill>
        <p:spPr>
          <a:xfrm>
            <a:off x="8166101" y="1450050"/>
            <a:ext cx="3278386" cy="5251996"/>
          </a:xfrm>
          <a:prstGeom prst="rect">
            <a:avLst/>
          </a:prstGeom>
        </p:spPr>
      </p:pic>
    </p:spTree>
    <p:extLst>
      <p:ext uri="{BB962C8B-B14F-4D97-AF65-F5344CB8AC3E}">
        <p14:creationId xmlns:p14="http://schemas.microsoft.com/office/powerpoint/2010/main" val="1500895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8" y="670432"/>
            <a:ext cx="4296279" cy="1400530"/>
          </a:xfrm>
        </p:spPr>
        <p:txBody>
          <a:bodyPr>
            <a:noAutofit/>
          </a:bodyPr>
          <a:lstStyle/>
          <a:p>
            <a:r>
              <a:rPr lang="en-GB" sz="3600" dirty="0"/>
              <a:t>I</a:t>
            </a:r>
            <a:r>
              <a:rPr lang="en-GB" sz="3600" dirty="0">
                <a:solidFill>
                  <a:schemeClr val="bg2">
                    <a:lumMod val="20000"/>
                    <a:lumOff val="80000"/>
                  </a:schemeClr>
                </a:solidFill>
              </a:rPr>
              <a:t>n writing we use the sentence tricks to help improve our </a:t>
            </a:r>
            <a:br>
              <a:rPr lang="en-GB" sz="3600" dirty="0">
                <a:solidFill>
                  <a:schemeClr val="bg2">
                    <a:lumMod val="20000"/>
                    <a:lumOff val="80000"/>
                  </a:schemeClr>
                </a:solidFill>
              </a:rPr>
            </a:br>
            <a:r>
              <a:rPr lang="en-GB" sz="3600" dirty="0">
                <a:solidFill>
                  <a:schemeClr val="bg2">
                    <a:lumMod val="20000"/>
                    <a:lumOff val="80000"/>
                  </a:schemeClr>
                </a:solidFill>
              </a:rPr>
              <a:t>ideas.</a:t>
            </a:r>
            <a:br>
              <a:rPr lang="en-GB" sz="3600" dirty="0">
                <a:solidFill>
                  <a:schemeClr val="bg2">
                    <a:lumMod val="20000"/>
                    <a:lumOff val="80000"/>
                  </a:schemeClr>
                </a:solidFill>
              </a:rPr>
            </a:br>
            <a:br>
              <a:rPr lang="en-GB" sz="3600" dirty="0">
                <a:solidFill>
                  <a:schemeClr val="bg2">
                    <a:lumMod val="20000"/>
                    <a:lumOff val="80000"/>
                  </a:schemeClr>
                </a:solidFill>
              </a:rPr>
            </a:br>
            <a:r>
              <a:rPr lang="en-GB" sz="3600" dirty="0">
                <a:solidFill>
                  <a:schemeClr val="bg2">
                    <a:lumMod val="20000"/>
                    <a:lumOff val="80000"/>
                  </a:schemeClr>
                </a:solidFill>
              </a:rPr>
              <a:t>These can be found in the back of the planners.</a:t>
            </a:r>
          </a:p>
        </p:txBody>
      </p:sp>
      <p:sp>
        <p:nvSpPr>
          <p:cNvPr id="4" name="5-Point Star 3"/>
          <p:cNvSpPr/>
          <p:nvPr/>
        </p:nvSpPr>
        <p:spPr>
          <a:xfrm>
            <a:off x="5715000" y="1206500"/>
            <a:ext cx="5753100" cy="4356100"/>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Grammar is taught as a stand alone lesson and also through writing.</a:t>
            </a:r>
          </a:p>
        </p:txBody>
      </p:sp>
    </p:spTree>
    <p:extLst>
      <p:ext uri="{BB962C8B-B14F-4D97-AF65-F5344CB8AC3E}">
        <p14:creationId xmlns:p14="http://schemas.microsoft.com/office/powerpoint/2010/main" val="86836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71" y="340958"/>
            <a:ext cx="10405429" cy="1400530"/>
          </a:xfrm>
        </p:spPr>
        <p:txBody>
          <a:bodyPr/>
          <a:lstStyle/>
          <a:p>
            <a:r>
              <a:rPr lang="en-GB" dirty="0"/>
              <a:t>Reading					Writing					</a:t>
            </a:r>
            <a:br>
              <a:rPr lang="en-GB" dirty="0"/>
            </a:br>
            <a:r>
              <a:rPr lang="en-GB" dirty="0"/>
              <a:t>	targets						targets</a:t>
            </a:r>
          </a:p>
        </p:txBody>
      </p:sp>
      <p:sp>
        <p:nvSpPr>
          <p:cNvPr id="3" name="TextBox 2"/>
          <p:cNvSpPr txBox="1"/>
          <p:nvPr/>
        </p:nvSpPr>
        <p:spPr>
          <a:xfrm>
            <a:off x="812800" y="2260600"/>
            <a:ext cx="9728200" cy="4154984"/>
          </a:xfrm>
          <a:prstGeom prst="rect">
            <a:avLst/>
          </a:prstGeom>
          <a:noFill/>
        </p:spPr>
        <p:txBody>
          <a:bodyPr wrap="square" rtlCol="0">
            <a:spAutoFit/>
          </a:bodyPr>
          <a:lstStyle/>
          <a:p>
            <a:r>
              <a:rPr lang="en-GB" sz="2400" dirty="0"/>
              <a:t>General class targets are highlighted in the back of the planner.</a:t>
            </a:r>
          </a:p>
          <a:p>
            <a:endParaRPr lang="en-GB" sz="2400" dirty="0"/>
          </a:p>
          <a:p>
            <a:r>
              <a:rPr lang="en-GB" sz="2400" dirty="0"/>
              <a:t>Please be aware that targets will move on quicker or in smaller steps than in the planner.</a:t>
            </a:r>
          </a:p>
          <a:p>
            <a:endParaRPr lang="en-GB" sz="2400" dirty="0"/>
          </a:p>
          <a:p>
            <a:r>
              <a:rPr lang="en-GB" sz="2400" dirty="0"/>
              <a:t>Reading skills will change weekly to embed learning over the year.</a:t>
            </a:r>
          </a:p>
          <a:p>
            <a:endParaRPr lang="en-GB" sz="2400" dirty="0"/>
          </a:p>
          <a:p>
            <a:r>
              <a:rPr lang="en-GB" sz="2400" dirty="0"/>
              <a:t>Writing targets are individualised in their Best write purple writing books where each child receives a Next step target to work towards on their next piece of writing.</a:t>
            </a:r>
          </a:p>
        </p:txBody>
      </p:sp>
      <p:sp>
        <p:nvSpPr>
          <p:cNvPr id="4" name="5-Point Star 3"/>
          <p:cNvSpPr/>
          <p:nvPr/>
        </p:nvSpPr>
        <p:spPr>
          <a:xfrm>
            <a:off x="7543800" y="800100"/>
            <a:ext cx="4076700" cy="2933700"/>
          </a:xfrm>
          <a:prstGeom prst="star5">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Reading daily helps writing too!</a:t>
            </a:r>
          </a:p>
        </p:txBody>
      </p:sp>
    </p:spTree>
    <p:extLst>
      <p:ext uri="{BB962C8B-B14F-4D97-AF65-F5344CB8AC3E}">
        <p14:creationId xmlns:p14="http://schemas.microsoft.com/office/powerpoint/2010/main" val="10380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253" y="533828"/>
            <a:ext cx="10364451" cy="737843"/>
          </a:xfrm>
        </p:spPr>
        <p:txBody>
          <a:bodyPr>
            <a:noAutofit/>
          </a:bodyPr>
          <a:lstStyle/>
          <a:p>
            <a:r>
              <a:rPr lang="en-GB" sz="6600" b="1" u="sng" dirty="0">
                <a:solidFill>
                  <a:schemeClr val="bg2">
                    <a:lumMod val="20000"/>
                    <a:lumOff val="80000"/>
                  </a:schemeClr>
                </a:solidFill>
                <a:latin typeface="Calibri" panose="020F0502020204030204" pitchFamily="34" charset="0"/>
                <a:cs typeface="Calibri" panose="020F0502020204030204" pitchFamily="34" charset="0"/>
              </a:rPr>
              <a:t>Spellings</a:t>
            </a:r>
          </a:p>
        </p:txBody>
      </p:sp>
      <p:sp>
        <p:nvSpPr>
          <p:cNvPr id="3" name="Content Placeholder 2"/>
          <p:cNvSpPr>
            <a:spLocks noGrp="1"/>
          </p:cNvSpPr>
          <p:nvPr>
            <p:ph idx="1"/>
          </p:nvPr>
        </p:nvSpPr>
        <p:spPr>
          <a:xfrm>
            <a:off x="196770" y="1780939"/>
            <a:ext cx="11748303" cy="4434665"/>
          </a:xfrm>
        </p:spPr>
        <p:txBody>
          <a:bodyPr>
            <a:noAutofit/>
          </a:bodyPr>
          <a:lstStyle/>
          <a:p>
            <a:pPr marL="0" indent="0">
              <a:buNone/>
            </a:pPr>
            <a:r>
              <a:rPr lang="en-GB" sz="3200" dirty="0">
                <a:latin typeface="Calibri" panose="020F0502020204030204" pitchFamily="34" charset="0"/>
                <a:cs typeface="Calibri" panose="020F0502020204030204" pitchFamily="34" charset="0"/>
              </a:rPr>
              <a:t>Spellings are given out weekly and follow a particular spelling rule which is taught on a Monday, they are then tested a week later on a Friday afternoon. Spellings are also practised in dictation on Wednesdays.</a:t>
            </a:r>
          </a:p>
          <a:p>
            <a:pPr marL="0" indent="0">
              <a:buNone/>
            </a:pPr>
            <a:endParaRPr lang="en-GB" sz="32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Please practise daily at home 3 x a week.</a:t>
            </a: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dirty="0">
                <a:latin typeface="Calibri" panose="020F0502020204030204" pitchFamily="34" charset="0"/>
                <a:cs typeface="Calibri" panose="020F0502020204030204" pitchFamily="34" charset="0"/>
              </a:rPr>
              <a:t>There are 105 Year 5-6  words to know by the end of Year 6</a:t>
            </a:r>
          </a:p>
          <a:p>
            <a:pPr marL="0" indent="0">
              <a:buNone/>
            </a:pPr>
            <a:endParaRPr lang="en-GB" sz="4000" dirty="0">
              <a:latin typeface="Calibri" panose="020F0502020204030204" pitchFamily="34" charset="0"/>
              <a:cs typeface="Calibri" panose="020F0502020204030204" pitchFamily="34" charset="0"/>
            </a:endParaRPr>
          </a:p>
          <a:p>
            <a:endParaRPr lang="en-GB" sz="2800" dirty="0"/>
          </a:p>
          <a:p>
            <a:endParaRPr lang="en-GB" sz="2800" dirty="0"/>
          </a:p>
        </p:txBody>
      </p:sp>
    </p:spTree>
    <p:extLst>
      <p:ext uri="{BB962C8B-B14F-4D97-AF65-F5344CB8AC3E}">
        <p14:creationId xmlns:p14="http://schemas.microsoft.com/office/powerpoint/2010/main" val="4116068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E6387-E029-4102-A069-1458BC73D167}"/>
              </a:ext>
            </a:extLst>
          </p:cNvPr>
          <p:cNvSpPr>
            <a:spLocks noGrp="1"/>
          </p:cNvSpPr>
          <p:nvPr>
            <p:ph type="title"/>
          </p:nvPr>
        </p:nvSpPr>
        <p:spPr/>
        <p:txBody>
          <a:bodyPr>
            <a:noAutofit/>
          </a:bodyPr>
          <a:lstStyle/>
          <a:p>
            <a:r>
              <a:rPr lang="en-GB" sz="2800" dirty="0"/>
              <a:t>We have a statutory duty to safeguard pupils. This will mean our Designated Safeguarding Leads may have to have some difficult conversations sometimes.</a:t>
            </a:r>
          </a:p>
        </p:txBody>
      </p:sp>
      <p:sp>
        <p:nvSpPr>
          <p:cNvPr id="3" name="Content Placeholder 2">
            <a:extLst>
              <a:ext uri="{FF2B5EF4-FFF2-40B4-BE49-F238E27FC236}">
                <a16:creationId xmlns:a16="http://schemas.microsoft.com/office/drawing/2014/main" id="{094EB962-1C84-4F8F-BAC8-0BD38726BC4D}"/>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CA457A5F-1D5A-4819-8FD3-200DF3D3BF68}"/>
              </a:ext>
            </a:extLst>
          </p:cNvPr>
          <p:cNvPicPr>
            <a:picLocks noChangeAspect="1"/>
          </p:cNvPicPr>
          <p:nvPr/>
        </p:nvPicPr>
        <p:blipFill>
          <a:blip r:embed="rId2"/>
          <a:stretch>
            <a:fillRect/>
          </a:stretch>
        </p:blipFill>
        <p:spPr>
          <a:xfrm>
            <a:off x="337661" y="2149618"/>
            <a:ext cx="11516677" cy="3461473"/>
          </a:xfrm>
          <a:prstGeom prst="rect">
            <a:avLst/>
          </a:prstGeom>
        </p:spPr>
      </p:pic>
    </p:spTree>
    <p:extLst>
      <p:ext uri="{BB962C8B-B14F-4D97-AF65-F5344CB8AC3E}">
        <p14:creationId xmlns:p14="http://schemas.microsoft.com/office/powerpoint/2010/main" val="529946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919236" y="316722"/>
            <a:ext cx="6989618" cy="1325563"/>
          </a:xfrm>
        </p:spPr>
        <p:txBody>
          <a:bodyPr>
            <a:normAutofit/>
          </a:bodyPr>
          <a:lstStyle/>
          <a:p>
            <a:pPr eaLnBrk="1" hangingPunct="1">
              <a:defRPr/>
            </a:pPr>
            <a:r>
              <a:rPr lang="en-GB" sz="6000" b="1" u="sng" dirty="0">
                <a:solidFill>
                  <a:schemeClr val="bg2">
                    <a:lumMod val="20000"/>
                    <a:lumOff val="80000"/>
                  </a:schemeClr>
                </a:solidFill>
                <a:latin typeface="Kristen ITC" pitchFamily="66" charset="0"/>
              </a:rPr>
              <a:t>Helping at home</a:t>
            </a:r>
          </a:p>
        </p:txBody>
      </p:sp>
      <p:sp>
        <p:nvSpPr>
          <p:cNvPr id="15363" name="Rectangle 3"/>
          <p:cNvSpPr>
            <a:spLocks noGrp="1" noChangeArrowheads="1"/>
          </p:cNvSpPr>
          <p:nvPr>
            <p:ph idx="1"/>
          </p:nvPr>
        </p:nvSpPr>
        <p:spPr>
          <a:xfrm>
            <a:off x="474562" y="1439631"/>
            <a:ext cx="7766613" cy="4655127"/>
          </a:xfrm>
        </p:spPr>
        <p:txBody>
          <a:bodyPr>
            <a:noAutofit/>
          </a:bodyPr>
          <a:lstStyle/>
          <a:p>
            <a:pPr marL="0" indent="0" eaLnBrk="1" hangingPunct="1">
              <a:lnSpc>
                <a:spcPct val="90000"/>
              </a:lnSpc>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Times tables</a:t>
            </a:r>
          </a:p>
          <a:p>
            <a:pPr marL="0" indent="0">
              <a:buNone/>
              <a:defRPr/>
            </a:pPr>
            <a:r>
              <a:rPr lang="en-GB" sz="3600" b="1" dirty="0">
                <a:solidFill>
                  <a:schemeClr val="bg2">
                    <a:lumMod val="20000"/>
                    <a:lumOff val="80000"/>
                  </a:schemeClr>
                </a:solidFill>
                <a:latin typeface="Calibri" panose="020F0502020204030204" pitchFamily="34" charset="0"/>
                <a:cs typeface="Calibri" panose="020F0502020204030204" pitchFamily="34" charset="0"/>
              </a:rPr>
              <a:t>(2, 3, 4, 5, 6, 7, 8, 9, 10,11, 12)</a:t>
            </a:r>
          </a:p>
          <a:p>
            <a:pPr marL="0" indent="0">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Telling the time</a:t>
            </a:r>
          </a:p>
          <a:p>
            <a:pPr marL="0" indent="0">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eaLnBrk="1" hangingPunct="1">
              <a:lnSpc>
                <a:spcPct val="90000"/>
              </a:lnSpc>
              <a:buClr>
                <a:srgbClr val="FFFFFF"/>
              </a:buClr>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Reading regularly (written in planner)</a:t>
            </a:r>
          </a:p>
          <a:p>
            <a:pPr marL="0" indent="0" eaLnBrk="1" hangingPunct="1">
              <a:lnSpc>
                <a:spcPct val="90000"/>
              </a:lnSpc>
              <a:buClr>
                <a:srgbClr val="FFFFFF"/>
              </a:buClr>
              <a:buNone/>
              <a:defRPr/>
            </a:pPr>
            <a:endParaRPr lang="en-GB" altLang="en-US" sz="3600" b="1" dirty="0">
              <a:solidFill>
                <a:schemeClr val="bg2">
                  <a:lumMod val="20000"/>
                  <a:lumOff val="80000"/>
                </a:schemeClr>
              </a:solidFill>
              <a:latin typeface="Calibri" panose="020F0502020204030204" pitchFamily="34" charset="0"/>
              <a:cs typeface="Calibri" panose="020F0502020204030204" pitchFamily="34" charset="0"/>
            </a:endParaRPr>
          </a:p>
          <a:p>
            <a:pPr marL="0" indent="0" eaLnBrk="1" hangingPunct="1">
              <a:lnSpc>
                <a:spcPct val="90000"/>
              </a:lnSpc>
              <a:buClr>
                <a:srgbClr val="FFFFFF"/>
              </a:buClr>
              <a:buNone/>
              <a:defRPr/>
            </a:pPr>
            <a:r>
              <a:rPr lang="en-GB" altLang="en-US" sz="3600" b="1" dirty="0">
                <a:solidFill>
                  <a:schemeClr val="bg2">
                    <a:lumMod val="20000"/>
                    <a:lumOff val="80000"/>
                  </a:schemeClr>
                </a:solidFill>
                <a:latin typeface="Calibri" panose="020F0502020204030204" pitchFamily="34" charset="0"/>
                <a:cs typeface="Calibri" panose="020F0502020204030204" pitchFamily="34" charset="0"/>
              </a:rPr>
              <a:t>Learning spellings </a:t>
            </a:r>
          </a:p>
          <a:p>
            <a:pPr marL="0" indent="0">
              <a:buClr>
                <a:srgbClr val="FFFFFF"/>
              </a:buClr>
              <a:buNone/>
              <a:defRPr/>
            </a:pPr>
            <a:endParaRPr lang="en-GB" altLang="en-US" dirty="0">
              <a:latin typeface="Kristen ITC" pitchFamily="66" charset="0"/>
            </a:endParaRPr>
          </a:p>
        </p:txBody>
      </p:sp>
      <p:pic>
        <p:nvPicPr>
          <p:cNvPr id="49156" name="Picture 5" descr="ANd9GcQmBsZw-YNZ2kDPIlOP_YxB_hy5gu5FkayEZBtGgKC6I7IvkNY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922" y="2515587"/>
            <a:ext cx="3395223" cy="357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037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22187" y="0"/>
            <a:ext cx="4645759" cy="769441"/>
          </a:xfrm>
          <a:prstGeom prst="rect">
            <a:avLst/>
          </a:prstGeom>
          <a:noFill/>
        </p:spPr>
        <p:txBody>
          <a:bodyPr wrap="none" rtlCol="0">
            <a:spAutoFit/>
          </a:bodyPr>
          <a:lstStyle/>
          <a:p>
            <a:r>
              <a:rPr lang="en-GB" sz="4400" u="sng" dirty="0">
                <a:solidFill>
                  <a:schemeClr val="bg2">
                    <a:lumMod val="20000"/>
                    <a:lumOff val="80000"/>
                  </a:schemeClr>
                </a:solidFill>
                <a:latin typeface="Calibri Light" panose="020F0302020204030204" pitchFamily="34" charset="0"/>
                <a:cs typeface="Calibri Light" panose="020F0302020204030204" pitchFamily="34" charset="0"/>
              </a:rPr>
              <a:t>Homework- Mirodo</a:t>
            </a:r>
          </a:p>
        </p:txBody>
      </p:sp>
      <p:pic>
        <p:nvPicPr>
          <p:cNvPr id="5" name="Picture 4"/>
          <p:cNvPicPr>
            <a:picLocks noChangeAspect="1"/>
          </p:cNvPicPr>
          <p:nvPr/>
        </p:nvPicPr>
        <p:blipFill>
          <a:blip r:embed="rId2"/>
          <a:stretch>
            <a:fillRect/>
          </a:stretch>
        </p:blipFill>
        <p:spPr>
          <a:xfrm>
            <a:off x="176775" y="769441"/>
            <a:ext cx="5868425" cy="2680274"/>
          </a:xfrm>
          <a:prstGeom prst="rect">
            <a:avLst/>
          </a:prstGeom>
        </p:spPr>
      </p:pic>
      <p:sp>
        <p:nvSpPr>
          <p:cNvPr id="7" name="TextBox 6"/>
          <p:cNvSpPr txBox="1"/>
          <p:nvPr/>
        </p:nvSpPr>
        <p:spPr>
          <a:xfrm>
            <a:off x="4293008" y="3565617"/>
            <a:ext cx="7213192" cy="3046988"/>
          </a:xfrm>
          <a:prstGeom prst="rect">
            <a:avLst/>
          </a:prstGeom>
          <a:noFill/>
        </p:spPr>
        <p:txBody>
          <a:bodyPr wrap="square" rtlCol="0">
            <a:spAutoFit/>
          </a:bodyPr>
          <a:lstStyle/>
          <a:p>
            <a:r>
              <a:rPr lang="en-GB" sz="3200" dirty="0">
                <a:latin typeface="Calibri Light" panose="020F0302020204030204" pitchFamily="34" charset="0"/>
                <a:cs typeface="Calibri Light" panose="020F0302020204030204" pitchFamily="34" charset="0"/>
              </a:rPr>
              <a:t>Weekly:</a:t>
            </a:r>
          </a:p>
          <a:p>
            <a:r>
              <a:rPr lang="en-GB" sz="3200" dirty="0">
                <a:latin typeface="Calibri Light" panose="020F0302020204030204" pitchFamily="34" charset="0"/>
                <a:cs typeface="Calibri Light" panose="020F0302020204030204" pitchFamily="34" charset="0"/>
              </a:rPr>
              <a:t>1 x English grammar or reading</a:t>
            </a:r>
          </a:p>
          <a:p>
            <a:r>
              <a:rPr lang="en-GB" sz="3200" dirty="0">
                <a:latin typeface="Calibri Light" panose="020F0302020204030204" pitchFamily="34" charset="0"/>
                <a:cs typeface="Calibri Light" panose="020F0302020204030204" pitchFamily="34" charset="0"/>
              </a:rPr>
              <a:t>1 x Maths</a:t>
            </a:r>
          </a:p>
          <a:p>
            <a:endParaRPr lang="en-GB" sz="3200" dirty="0">
              <a:latin typeface="Calibri Light" panose="020F0302020204030204" pitchFamily="34" charset="0"/>
              <a:cs typeface="Calibri Light" panose="020F0302020204030204" pitchFamily="34" charset="0"/>
            </a:endParaRPr>
          </a:p>
          <a:p>
            <a:r>
              <a:rPr lang="en-GB" sz="3200" dirty="0">
                <a:latin typeface="Calibri Light" panose="020F0302020204030204" pitchFamily="34" charset="0"/>
                <a:cs typeface="Calibri Light" panose="020F0302020204030204" pitchFamily="34" charset="0"/>
              </a:rPr>
              <a:t>OR:</a:t>
            </a:r>
          </a:p>
          <a:p>
            <a:r>
              <a:rPr lang="en-GB" sz="3200" dirty="0">
                <a:latin typeface="Calibri Light" panose="020F0302020204030204" pitchFamily="34" charset="0"/>
                <a:cs typeface="Calibri Light" panose="020F0302020204030204" pitchFamily="34" charset="0"/>
              </a:rPr>
              <a:t> 1 x end of unit maths check worksheet</a:t>
            </a:r>
          </a:p>
        </p:txBody>
      </p:sp>
    </p:spTree>
    <p:extLst>
      <p:ext uri="{BB962C8B-B14F-4D97-AF65-F5344CB8AC3E}">
        <p14:creationId xmlns:p14="http://schemas.microsoft.com/office/powerpoint/2010/main" val="1819424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895" y="405157"/>
            <a:ext cx="10364451" cy="570203"/>
          </a:xfrm>
        </p:spPr>
        <p:txBody>
          <a:bodyPr>
            <a:noAutofit/>
          </a:bodyPr>
          <a:lstStyle/>
          <a:p>
            <a:pPr algn="ctr"/>
            <a:r>
              <a:rPr lang="en-GB" sz="6600" b="1" u="sng" dirty="0">
                <a:effectLst>
                  <a:outerShdw blurRad="38100" dist="38100" dir="2700000" algn="tl">
                    <a:srgbClr val="000000">
                      <a:alpha val="43137"/>
                    </a:srgbClr>
                  </a:outerShdw>
                </a:effectLst>
              </a:rPr>
              <a:t>The End</a:t>
            </a:r>
          </a:p>
        </p:txBody>
      </p:sp>
      <p:sp>
        <p:nvSpPr>
          <p:cNvPr id="3" name="Content Placeholder 2"/>
          <p:cNvSpPr>
            <a:spLocks noGrp="1"/>
          </p:cNvSpPr>
          <p:nvPr>
            <p:ph idx="1"/>
          </p:nvPr>
        </p:nvSpPr>
        <p:spPr>
          <a:xfrm>
            <a:off x="1362268" y="1315532"/>
            <a:ext cx="10182032" cy="3424107"/>
          </a:xfrm>
        </p:spPr>
        <p:txBody>
          <a:bodyPr>
            <a:noAutofit/>
          </a:bodyPr>
          <a:lstStyle/>
          <a:p>
            <a:pPr marL="0" indent="0">
              <a:buNone/>
            </a:pPr>
            <a:endParaRPr lang="en-GB" sz="2800" dirty="0"/>
          </a:p>
          <a:p>
            <a:pPr marL="0" indent="0">
              <a:buNone/>
            </a:pPr>
            <a:r>
              <a:rPr lang="en-GB" sz="3600" dirty="0">
                <a:latin typeface="Calibri" panose="020F0502020204030204" pitchFamily="34" charset="0"/>
                <a:cs typeface="Calibri" panose="020F0502020204030204" pitchFamily="34" charset="0"/>
              </a:rPr>
              <a:t>               Thank you for attending today. </a:t>
            </a:r>
          </a:p>
          <a:p>
            <a:pPr marL="0" indent="0">
              <a:buNone/>
            </a:pPr>
            <a:endParaRPr lang="en-GB" sz="3600" dirty="0">
              <a:latin typeface="Calibri" panose="020F0502020204030204" pitchFamily="34" charset="0"/>
              <a:cs typeface="Calibri" panose="020F0502020204030204" pitchFamily="34" charset="0"/>
            </a:endParaRPr>
          </a:p>
          <a:p>
            <a:pPr marL="0" indent="0" algn="ctr">
              <a:buNone/>
            </a:pPr>
            <a:r>
              <a:rPr lang="en-GB" sz="3600" dirty="0">
                <a:latin typeface="Calibri" panose="020F0502020204030204" pitchFamily="34" charset="0"/>
                <a:cs typeface="Calibri" panose="020F0502020204030204" pitchFamily="34" charset="0"/>
              </a:rPr>
              <a:t>Please sign the home-school agreement in the planner. </a:t>
            </a:r>
          </a:p>
          <a:p>
            <a:pPr marL="0" indent="0">
              <a:buNone/>
            </a:pPr>
            <a:endParaRPr lang="en-GB" sz="2800" dirty="0"/>
          </a:p>
          <a:p>
            <a:pPr marL="0" indent="0" algn="ctr">
              <a:buNone/>
            </a:pPr>
            <a:endParaRPr lang="en-GB" sz="3600" b="1" i="1" dirty="0">
              <a:solidFill>
                <a:schemeClr val="bg2">
                  <a:lumMod val="20000"/>
                  <a:lumOff val="80000"/>
                </a:schemeClr>
              </a:solidFill>
              <a:effectLst>
                <a:outerShdw blurRad="38100" dist="38100" dir="2700000" algn="tl">
                  <a:srgbClr val="000000">
                    <a:alpha val="43137"/>
                  </a:srgbClr>
                </a:outerShdw>
              </a:effectLst>
            </a:endParaRPr>
          </a:p>
          <a:p>
            <a:pPr marL="0" indent="0" algn="ctr">
              <a:buNone/>
            </a:pPr>
            <a:r>
              <a:rPr lang="en-GB" sz="3600" b="1" i="1" dirty="0">
                <a:solidFill>
                  <a:schemeClr val="bg2">
                    <a:lumMod val="20000"/>
                    <a:lumOff val="80000"/>
                  </a:schemeClr>
                </a:solidFill>
                <a:effectLst>
                  <a:outerShdw blurRad="38100" dist="38100" dir="2700000" algn="tl">
                    <a:srgbClr val="000000">
                      <a:alpha val="43137"/>
                    </a:srgbClr>
                  </a:outerShdw>
                </a:effectLst>
              </a:rPr>
              <a:t>Please complete the evaluation form and hand in.</a:t>
            </a:r>
          </a:p>
          <a:p>
            <a:pPr marL="0" indent="0">
              <a:buNone/>
            </a:pPr>
            <a:endParaRPr lang="en-GB" sz="2800" dirty="0"/>
          </a:p>
        </p:txBody>
      </p:sp>
      <p:pic>
        <p:nvPicPr>
          <p:cNvPr id="4" name="Picture 3"/>
          <p:cNvPicPr>
            <a:picLocks noChangeAspect="1"/>
          </p:cNvPicPr>
          <p:nvPr/>
        </p:nvPicPr>
        <p:blipFill>
          <a:blip r:embed="rId3"/>
          <a:stretch>
            <a:fillRect/>
          </a:stretch>
        </p:blipFill>
        <p:spPr>
          <a:xfrm>
            <a:off x="6035146" y="4560930"/>
            <a:ext cx="1037761" cy="1037761"/>
          </a:xfrm>
          <a:prstGeom prst="rect">
            <a:avLst/>
          </a:prstGeom>
        </p:spPr>
      </p:pic>
    </p:spTree>
    <p:extLst>
      <p:ext uri="{BB962C8B-B14F-4D97-AF65-F5344CB8AC3E}">
        <p14:creationId xmlns:p14="http://schemas.microsoft.com/office/powerpoint/2010/main" val="3487678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F49E-3E62-45F2-A31F-29AFE9B0E0A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A3E6D85-1419-4C2A-9520-EC2BC46AE71C}"/>
              </a:ext>
            </a:extLst>
          </p:cNvPr>
          <p:cNvSpPr>
            <a:spLocks noGrp="1"/>
          </p:cNvSpPr>
          <p:nvPr>
            <p:ph idx="1"/>
          </p:nvPr>
        </p:nvSpPr>
        <p:spPr>
          <a:xfrm>
            <a:off x="838200" y="5320145"/>
            <a:ext cx="10515600" cy="856818"/>
          </a:xfrm>
        </p:spPr>
        <p:txBody>
          <a:bodyPr/>
          <a:lstStyle/>
          <a:p>
            <a:pPr marL="0" indent="0">
              <a:buNone/>
            </a:pPr>
            <a:r>
              <a:rPr lang="en-GB" dirty="0"/>
              <a:t>You can email </a:t>
            </a:r>
            <a:r>
              <a:rPr lang="en-GB" dirty="0">
                <a:hlinkClick r:id="rId2"/>
              </a:rPr>
              <a:t>safeguarding@coton-in-the-elms.derbyshire.sch.uk</a:t>
            </a:r>
            <a:r>
              <a:rPr lang="en-GB" dirty="0"/>
              <a:t> </a:t>
            </a:r>
          </a:p>
          <a:p>
            <a:pPr marL="0" indent="0">
              <a:buNone/>
            </a:pPr>
            <a:endParaRPr lang="en-GB" dirty="0"/>
          </a:p>
        </p:txBody>
      </p:sp>
      <p:pic>
        <p:nvPicPr>
          <p:cNvPr id="4" name="Picture 3">
            <a:extLst>
              <a:ext uri="{FF2B5EF4-FFF2-40B4-BE49-F238E27FC236}">
                <a16:creationId xmlns:a16="http://schemas.microsoft.com/office/drawing/2014/main" id="{0B4D1144-EA75-4A85-A62A-9B4A0CFE871F}"/>
              </a:ext>
            </a:extLst>
          </p:cNvPr>
          <p:cNvPicPr>
            <a:picLocks noChangeAspect="1"/>
          </p:cNvPicPr>
          <p:nvPr/>
        </p:nvPicPr>
        <p:blipFill>
          <a:blip r:embed="rId3"/>
          <a:stretch>
            <a:fillRect/>
          </a:stretch>
        </p:blipFill>
        <p:spPr>
          <a:xfrm>
            <a:off x="838200" y="0"/>
            <a:ext cx="8955405" cy="4744907"/>
          </a:xfrm>
          <a:prstGeom prst="rect">
            <a:avLst/>
          </a:prstGeom>
        </p:spPr>
      </p:pic>
    </p:spTree>
    <p:extLst>
      <p:ext uri="{BB962C8B-B14F-4D97-AF65-F5344CB8AC3E}">
        <p14:creationId xmlns:p14="http://schemas.microsoft.com/office/powerpoint/2010/main" val="751866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5F98-3F00-4292-A235-C621593805DC}"/>
              </a:ext>
            </a:extLst>
          </p:cNvPr>
          <p:cNvSpPr>
            <a:spLocks noGrp="1"/>
          </p:cNvSpPr>
          <p:nvPr>
            <p:ph type="ctrTitle"/>
          </p:nvPr>
        </p:nvSpPr>
        <p:spPr>
          <a:xfrm>
            <a:off x="8180637" y="4218807"/>
            <a:ext cx="3760277" cy="2431362"/>
          </a:xfrm>
          <a:ln w="28575">
            <a:solidFill>
              <a:srgbClr val="002060"/>
            </a:solidFill>
          </a:ln>
        </p:spPr>
        <p:txBody>
          <a:bodyPr>
            <a:noAutofit/>
          </a:bodyPr>
          <a:lstStyle/>
          <a:p>
            <a:r>
              <a:rPr lang="en-GB" sz="2000" dirty="0"/>
              <a:t>All staff are trained in recognising signs and symptoms. They also use a ‘dummy’ </a:t>
            </a:r>
            <a:r>
              <a:rPr lang="en-GB" sz="2000" dirty="0" err="1"/>
              <a:t>Epipen</a:t>
            </a:r>
            <a:r>
              <a:rPr lang="en-GB" sz="2000" dirty="0"/>
              <a:t> to practise what it is like to administer the adrenalin</a:t>
            </a:r>
          </a:p>
        </p:txBody>
      </p:sp>
      <p:pic>
        <p:nvPicPr>
          <p:cNvPr id="4" name="Picture 3">
            <a:extLst>
              <a:ext uri="{FF2B5EF4-FFF2-40B4-BE49-F238E27FC236}">
                <a16:creationId xmlns:a16="http://schemas.microsoft.com/office/drawing/2014/main" id="{1F79D12F-9BCB-4F7A-9C4B-36734B1197FD}"/>
              </a:ext>
            </a:extLst>
          </p:cNvPr>
          <p:cNvPicPr>
            <a:picLocks noChangeAspect="1"/>
          </p:cNvPicPr>
          <p:nvPr/>
        </p:nvPicPr>
        <p:blipFill>
          <a:blip r:embed="rId2"/>
          <a:stretch>
            <a:fillRect/>
          </a:stretch>
        </p:blipFill>
        <p:spPr>
          <a:xfrm>
            <a:off x="138309" y="1089328"/>
            <a:ext cx="3585809" cy="1682232"/>
          </a:xfrm>
          <a:prstGeom prst="rect">
            <a:avLst/>
          </a:prstGeom>
        </p:spPr>
      </p:pic>
      <p:pic>
        <p:nvPicPr>
          <p:cNvPr id="5" name="Picture 4">
            <a:extLst>
              <a:ext uri="{FF2B5EF4-FFF2-40B4-BE49-F238E27FC236}">
                <a16:creationId xmlns:a16="http://schemas.microsoft.com/office/drawing/2014/main" id="{C5CBB824-EE4F-4715-8DFB-1027DB2647FF}"/>
              </a:ext>
            </a:extLst>
          </p:cNvPr>
          <p:cNvPicPr>
            <a:picLocks noChangeAspect="1"/>
          </p:cNvPicPr>
          <p:nvPr/>
        </p:nvPicPr>
        <p:blipFill>
          <a:blip r:embed="rId3"/>
          <a:stretch>
            <a:fillRect/>
          </a:stretch>
        </p:blipFill>
        <p:spPr>
          <a:xfrm>
            <a:off x="0" y="97457"/>
            <a:ext cx="3164541" cy="991871"/>
          </a:xfrm>
          <a:prstGeom prst="rect">
            <a:avLst/>
          </a:prstGeom>
        </p:spPr>
      </p:pic>
      <p:sp>
        <p:nvSpPr>
          <p:cNvPr id="6" name="TextBox 5">
            <a:extLst>
              <a:ext uri="{FF2B5EF4-FFF2-40B4-BE49-F238E27FC236}">
                <a16:creationId xmlns:a16="http://schemas.microsoft.com/office/drawing/2014/main" id="{5D7C28F2-15EA-40D0-B11B-59F4F256C69F}"/>
              </a:ext>
            </a:extLst>
          </p:cNvPr>
          <p:cNvSpPr txBox="1"/>
          <p:nvPr/>
        </p:nvSpPr>
        <p:spPr>
          <a:xfrm>
            <a:off x="8970980" y="207832"/>
            <a:ext cx="2969934" cy="1815882"/>
          </a:xfrm>
          <a:prstGeom prst="rect">
            <a:avLst/>
          </a:prstGeom>
          <a:solidFill>
            <a:srgbClr val="FF0000"/>
          </a:solidFill>
        </p:spPr>
        <p:txBody>
          <a:bodyPr wrap="square" rtlCol="0">
            <a:spAutoFit/>
          </a:bodyPr>
          <a:lstStyle/>
          <a:p>
            <a:pPr algn="ctr"/>
            <a:r>
              <a:rPr lang="en-GB" sz="2800" dirty="0"/>
              <a:t>Every school class is likely to have at least one pupil with allergies. </a:t>
            </a:r>
          </a:p>
        </p:txBody>
      </p:sp>
      <p:sp>
        <p:nvSpPr>
          <p:cNvPr id="7" name="Rectangle 6">
            <a:extLst>
              <a:ext uri="{FF2B5EF4-FFF2-40B4-BE49-F238E27FC236}">
                <a16:creationId xmlns:a16="http://schemas.microsoft.com/office/drawing/2014/main" id="{4215D9BB-B210-480C-B874-5E2F305981CA}"/>
              </a:ext>
            </a:extLst>
          </p:cNvPr>
          <p:cNvSpPr/>
          <p:nvPr/>
        </p:nvSpPr>
        <p:spPr>
          <a:xfrm>
            <a:off x="138309" y="2868706"/>
            <a:ext cx="3384820" cy="3970318"/>
          </a:xfrm>
          <a:prstGeom prst="rect">
            <a:avLst/>
          </a:prstGeom>
          <a:solidFill>
            <a:schemeClr val="tx1"/>
          </a:solidFill>
          <a:ln w="28575">
            <a:solidFill>
              <a:srgbClr val="7030A0"/>
            </a:solidFill>
          </a:ln>
        </p:spPr>
        <p:txBody>
          <a:bodyPr wrap="square">
            <a:spAutoFit/>
          </a:bodyPr>
          <a:lstStyle/>
          <a:p>
            <a:r>
              <a:rPr lang="en-GB" b="0" i="0" dirty="0">
                <a:solidFill>
                  <a:srgbClr val="484848"/>
                </a:solidFill>
                <a:effectLst/>
                <a:latin typeface="Open Sans"/>
              </a:rPr>
              <a:t>The most serious allergic reaction (anaphylaxis) usually </a:t>
            </a:r>
            <a:r>
              <a:rPr lang="en-GB" b="1" i="0" dirty="0">
                <a:solidFill>
                  <a:srgbClr val="484848"/>
                </a:solidFill>
                <a:effectLst/>
                <a:latin typeface="Open Sans"/>
              </a:rPr>
              <a:t>begins within minutes </a:t>
            </a:r>
            <a:r>
              <a:rPr lang="en-GB" b="0" i="0" dirty="0">
                <a:solidFill>
                  <a:srgbClr val="484848"/>
                </a:solidFill>
                <a:effectLst/>
                <a:latin typeface="Open Sans"/>
              </a:rPr>
              <a:t>and is </a:t>
            </a:r>
            <a:r>
              <a:rPr lang="en-GB" b="1" i="0" dirty="0">
                <a:solidFill>
                  <a:srgbClr val="484848"/>
                </a:solidFill>
                <a:effectLst/>
                <a:latin typeface="Open Sans"/>
              </a:rPr>
              <a:t>potentially life-threatening. </a:t>
            </a:r>
            <a:r>
              <a:rPr lang="en-GB" b="0" i="0" dirty="0">
                <a:solidFill>
                  <a:srgbClr val="484848"/>
                </a:solidFill>
                <a:effectLst/>
                <a:latin typeface="Open Sans"/>
              </a:rPr>
              <a:t>Unfortunately, there have been cases of fatal anaphylaxis happening when a child is at school. Lessons learnt from these tragic cases emphasise the need for all </a:t>
            </a:r>
            <a:r>
              <a:rPr lang="en-GB" b="1" i="1" dirty="0">
                <a:solidFill>
                  <a:srgbClr val="484848"/>
                </a:solidFill>
                <a:effectLst/>
                <a:latin typeface="Open Sans"/>
              </a:rPr>
              <a:t>school staff to be able to recognise the signs of an allergic reaction and have the confidence to manage this.</a:t>
            </a:r>
            <a:endParaRPr lang="en-GB" b="1" i="1" dirty="0"/>
          </a:p>
        </p:txBody>
      </p:sp>
      <p:pic>
        <p:nvPicPr>
          <p:cNvPr id="8" name="Picture 7">
            <a:extLst>
              <a:ext uri="{FF2B5EF4-FFF2-40B4-BE49-F238E27FC236}">
                <a16:creationId xmlns:a16="http://schemas.microsoft.com/office/drawing/2014/main" id="{C3FF8747-B20F-4427-B102-5A86592F3596}"/>
              </a:ext>
            </a:extLst>
          </p:cNvPr>
          <p:cNvPicPr>
            <a:picLocks noChangeAspect="1"/>
          </p:cNvPicPr>
          <p:nvPr/>
        </p:nvPicPr>
        <p:blipFill>
          <a:blip r:embed="rId4"/>
          <a:stretch>
            <a:fillRect/>
          </a:stretch>
        </p:blipFill>
        <p:spPr>
          <a:xfrm>
            <a:off x="8645559" y="2082288"/>
            <a:ext cx="3142955" cy="2110840"/>
          </a:xfrm>
          <a:prstGeom prst="rect">
            <a:avLst/>
          </a:prstGeom>
        </p:spPr>
      </p:pic>
      <p:pic>
        <p:nvPicPr>
          <p:cNvPr id="10" name="Picture 9">
            <a:extLst>
              <a:ext uri="{FF2B5EF4-FFF2-40B4-BE49-F238E27FC236}">
                <a16:creationId xmlns:a16="http://schemas.microsoft.com/office/drawing/2014/main" id="{28529A16-BEDB-4D80-8463-DAB2F2B1D894}"/>
              </a:ext>
            </a:extLst>
          </p:cNvPr>
          <p:cNvPicPr>
            <a:picLocks noChangeAspect="1"/>
          </p:cNvPicPr>
          <p:nvPr/>
        </p:nvPicPr>
        <p:blipFill>
          <a:blip r:embed="rId5"/>
          <a:stretch>
            <a:fillRect/>
          </a:stretch>
        </p:blipFill>
        <p:spPr>
          <a:xfrm>
            <a:off x="3736609" y="3628336"/>
            <a:ext cx="1817034" cy="2027096"/>
          </a:xfrm>
          <a:prstGeom prst="rect">
            <a:avLst/>
          </a:prstGeom>
        </p:spPr>
      </p:pic>
      <p:sp>
        <p:nvSpPr>
          <p:cNvPr id="11" name="Heart 10">
            <a:extLst>
              <a:ext uri="{FF2B5EF4-FFF2-40B4-BE49-F238E27FC236}">
                <a16:creationId xmlns:a16="http://schemas.microsoft.com/office/drawing/2014/main" id="{AD496CD6-B8D9-4819-9282-5F6996D7D47B}"/>
              </a:ext>
            </a:extLst>
          </p:cNvPr>
          <p:cNvSpPr/>
          <p:nvPr/>
        </p:nvSpPr>
        <p:spPr>
          <a:xfrm>
            <a:off x="3721032" y="0"/>
            <a:ext cx="5249948" cy="4422181"/>
          </a:xfrm>
          <a:prstGeom prst="hear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n w="0"/>
                <a:solidFill>
                  <a:schemeClr val="tx1"/>
                </a:solidFill>
                <a:effectLst>
                  <a:outerShdw blurRad="38100" dist="19050" dir="2700000" algn="tl" rotWithShape="0">
                    <a:schemeClr val="dk1">
                      <a:alpha val="40000"/>
                    </a:schemeClr>
                  </a:outerShdw>
                </a:effectLst>
              </a:rPr>
              <a:t>We have 2 pupils currently who have allergies to nuts or egg. We politely ask for you to refrain from bringing in products that contain these allergens.</a:t>
            </a:r>
          </a:p>
        </p:txBody>
      </p:sp>
      <p:pic>
        <p:nvPicPr>
          <p:cNvPr id="12" name="Picture 11">
            <a:extLst>
              <a:ext uri="{FF2B5EF4-FFF2-40B4-BE49-F238E27FC236}">
                <a16:creationId xmlns:a16="http://schemas.microsoft.com/office/drawing/2014/main" id="{CA31511E-BFE3-4DA6-B8DA-32F8CE3D4ECF}"/>
              </a:ext>
            </a:extLst>
          </p:cNvPr>
          <p:cNvPicPr>
            <a:picLocks noChangeAspect="1"/>
          </p:cNvPicPr>
          <p:nvPr/>
        </p:nvPicPr>
        <p:blipFill>
          <a:blip r:embed="rId6"/>
          <a:stretch>
            <a:fillRect/>
          </a:stretch>
        </p:blipFill>
        <p:spPr>
          <a:xfrm>
            <a:off x="4945280" y="5026968"/>
            <a:ext cx="2301439" cy="1623201"/>
          </a:xfrm>
          <a:prstGeom prst="rect">
            <a:avLst/>
          </a:prstGeom>
        </p:spPr>
      </p:pic>
      <p:pic>
        <p:nvPicPr>
          <p:cNvPr id="13" name="Picture 12">
            <a:extLst>
              <a:ext uri="{FF2B5EF4-FFF2-40B4-BE49-F238E27FC236}">
                <a16:creationId xmlns:a16="http://schemas.microsoft.com/office/drawing/2014/main" id="{3F979F1B-9CAC-4ECA-997D-ECAF089D35D7}"/>
              </a:ext>
            </a:extLst>
          </p:cNvPr>
          <p:cNvPicPr>
            <a:picLocks noChangeAspect="1"/>
          </p:cNvPicPr>
          <p:nvPr/>
        </p:nvPicPr>
        <p:blipFill>
          <a:blip r:embed="rId7"/>
          <a:stretch>
            <a:fillRect/>
          </a:stretch>
        </p:blipFill>
        <p:spPr>
          <a:xfrm>
            <a:off x="3736609" y="5541929"/>
            <a:ext cx="1143099" cy="1188823"/>
          </a:xfrm>
          <a:prstGeom prst="rect">
            <a:avLst/>
          </a:prstGeom>
        </p:spPr>
      </p:pic>
      <p:pic>
        <p:nvPicPr>
          <p:cNvPr id="14" name="Picture 13">
            <a:extLst>
              <a:ext uri="{FF2B5EF4-FFF2-40B4-BE49-F238E27FC236}">
                <a16:creationId xmlns:a16="http://schemas.microsoft.com/office/drawing/2014/main" id="{F444951B-499B-45FC-A834-7D2667459B23}"/>
              </a:ext>
            </a:extLst>
          </p:cNvPr>
          <p:cNvPicPr>
            <a:picLocks noChangeAspect="1"/>
          </p:cNvPicPr>
          <p:nvPr/>
        </p:nvPicPr>
        <p:blipFill>
          <a:blip r:embed="rId8"/>
          <a:stretch>
            <a:fillRect/>
          </a:stretch>
        </p:blipFill>
        <p:spPr>
          <a:xfrm>
            <a:off x="5767123" y="3799588"/>
            <a:ext cx="2263336" cy="1501270"/>
          </a:xfrm>
          <a:prstGeom prst="rect">
            <a:avLst/>
          </a:prstGeom>
        </p:spPr>
      </p:pic>
    </p:spTree>
    <p:extLst>
      <p:ext uri="{BB962C8B-B14F-4D97-AF65-F5344CB8AC3E}">
        <p14:creationId xmlns:p14="http://schemas.microsoft.com/office/powerpoint/2010/main" val="3975864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92D6B-4050-4424-82D6-31577EFF4DCC}"/>
              </a:ext>
            </a:extLst>
          </p:cNvPr>
          <p:cNvSpPr>
            <a:spLocks noGrp="1"/>
          </p:cNvSpPr>
          <p:nvPr>
            <p:ph type="title"/>
          </p:nvPr>
        </p:nvSpPr>
        <p:spPr>
          <a:xfrm>
            <a:off x="3854824" y="175576"/>
            <a:ext cx="7498976" cy="632453"/>
          </a:xfrm>
        </p:spPr>
        <p:txBody>
          <a:bodyPr>
            <a:noAutofit/>
          </a:bodyPr>
          <a:lstStyle/>
          <a:p>
            <a:r>
              <a:rPr lang="en-GB" sz="2800" dirty="0">
                <a:hlinkClick r:id="rId3"/>
              </a:rPr>
              <a:t>Parents: Supporting Young People Online (Leaflets) | </a:t>
            </a:r>
            <a:r>
              <a:rPr lang="en-GB" sz="2800" dirty="0" err="1">
                <a:hlinkClick r:id="rId3"/>
              </a:rPr>
              <a:t>Childnet</a:t>
            </a:r>
            <a:endParaRPr lang="en-GB" sz="2800" dirty="0"/>
          </a:p>
        </p:txBody>
      </p:sp>
      <p:sp>
        <p:nvSpPr>
          <p:cNvPr id="3" name="Content Placeholder 2">
            <a:extLst>
              <a:ext uri="{FF2B5EF4-FFF2-40B4-BE49-F238E27FC236}">
                <a16:creationId xmlns:a16="http://schemas.microsoft.com/office/drawing/2014/main" id="{EDCD17F6-8466-45F4-8427-D8D2FCED9ED5}"/>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DD1FC58-11C2-405A-80DE-E28F626A74E8}"/>
              </a:ext>
            </a:extLst>
          </p:cNvPr>
          <p:cNvPicPr>
            <a:picLocks noChangeAspect="1"/>
          </p:cNvPicPr>
          <p:nvPr/>
        </p:nvPicPr>
        <p:blipFill>
          <a:blip r:embed="rId4"/>
          <a:stretch>
            <a:fillRect/>
          </a:stretch>
        </p:blipFill>
        <p:spPr>
          <a:xfrm>
            <a:off x="1730188" y="997578"/>
            <a:ext cx="10208160" cy="5685160"/>
          </a:xfrm>
          <a:prstGeom prst="rect">
            <a:avLst/>
          </a:prstGeom>
        </p:spPr>
      </p:pic>
      <p:pic>
        <p:nvPicPr>
          <p:cNvPr id="5" name="Picture 4">
            <a:extLst>
              <a:ext uri="{FF2B5EF4-FFF2-40B4-BE49-F238E27FC236}">
                <a16:creationId xmlns:a16="http://schemas.microsoft.com/office/drawing/2014/main" id="{0F3B5638-73D4-4EB1-93B0-B1CFBC926A25}"/>
              </a:ext>
            </a:extLst>
          </p:cNvPr>
          <p:cNvPicPr>
            <a:picLocks noChangeAspect="1"/>
          </p:cNvPicPr>
          <p:nvPr/>
        </p:nvPicPr>
        <p:blipFill>
          <a:blip r:embed="rId5"/>
          <a:stretch>
            <a:fillRect/>
          </a:stretch>
        </p:blipFill>
        <p:spPr>
          <a:xfrm>
            <a:off x="128543" y="68265"/>
            <a:ext cx="3582845" cy="1000287"/>
          </a:xfrm>
          <a:prstGeom prst="rect">
            <a:avLst/>
          </a:prstGeom>
        </p:spPr>
      </p:pic>
    </p:spTree>
    <p:extLst>
      <p:ext uri="{BB962C8B-B14F-4D97-AF65-F5344CB8AC3E}">
        <p14:creationId xmlns:p14="http://schemas.microsoft.com/office/powerpoint/2010/main" val="1315245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48A3F-B95D-482A-9884-9BB37A261F2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DDFCD15-6759-4542-A9FD-2F814007AF6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1669BC74-FDBF-40A9-B941-1543D892B47E}"/>
              </a:ext>
            </a:extLst>
          </p:cNvPr>
          <p:cNvPicPr>
            <a:picLocks noChangeAspect="1"/>
          </p:cNvPicPr>
          <p:nvPr/>
        </p:nvPicPr>
        <p:blipFill>
          <a:blip r:embed="rId2"/>
          <a:stretch>
            <a:fillRect/>
          </a:stretch>
        </p:blipFill>
        <p:spPr>
          <a:xfrm>
            <a:off x="5008278" y="136578"/>
            <a:ext cx="6980525" cy="6721422"/>
          </a:xfrm>
          <a:prstGeom prst="rect">
            <a:avLst/>
          </a:prstGeom>
        </p:spPr>
      </p:pic>
      <p:pic>
        <p:nvPicPr>
          <p:cNvPr id="5" name="Picture 4">
            <a:extLst>
              <a:ext uri="{FF2B5EF4-FFF2-40B4-BE49-F238E27FC236}">
                <a16:creationId xmlns:a16="http://schemas.microsoft.com/office/drawing/2014/main" id="{D4FADC06-7ABC-4E12-B73B-5816BCEB658F}"/>
              </a:ext>
            </a:extLst>
          </p:cNvPr>
          <p:cNvPicPr>
            <a:picLocks noChangeAspect="1"/>
          </p:cNvPicPr>
          <p:nvPr/>
        </p:nvPicPr>
        <p:blipFill>
          <a:blip r:embed="rId3"/>
          <a:stretch>
            <a:fillRect/>
          </a:stretch>
        </p:blipFill>
        <p:spPr>
          <a:xfrm>
            <a:off x="0" y="68289"/>
            <a:ext cx="4912659" cy="1750237"/>
          </a:xfrm>
          <a:prstGeom prst="rect">
            <a:avLst/>
          </a:prstGeom>
        </p:spPr>
      </p:pic>
    </p:spTree>
    <p:extLst>
      <p:ext uri="{BB962C8B-B14F-4D97-AF65-F5344CB8AC3E}">
        <p14:creationId xmlns:p14="http://schemas.microsoft.com/office/powerpoint/2010/main" val="31442134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1138</TotalTime>
  <Words>6456</Words>
  <Application>Microsoft Office PowerPoint</Application>
  <PresentationFormat>Widescreen</PresentationFormat>
  <Paragraphs>417</Paragraphs>
  <Slides>52</Slides>
  <Notes>40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52</vt:i4>
      </vt:variant>
    </vt:vector>
  </HeadingPairs>
  <TitlesOfParts>
    <vt:vector size="64" baseType="lpstr">
      <vt:lpstr>Arial</vt:lpstr>
      <vt:lpstr>Calibri</vt:lpstr>
      <vt:lpstr>Calibri Light</vt:lpstr>
      <vt:lpstr>Candara</vt:lpstr>
      <vt:lpstr>Century Gothic</vt:lpstr>
      <vt:lpstr>Comic Sans MS</vt:lpstr>
      <vt:lpstr>Kristen ITC</vt:lpstr>
      <vt:lpstr>Open Sans</vt:lpstr>
      <vt:lpstr>Verdana</vt:lpstr>
      <vt:lpstr>Wingdings</vt:lpstr>
      <vt:lpstr>Wingdings 3</vt:lpstr>
      <vt:lpstr>Ion</vt:lpstr>
      <vt:lpstr>Year 5 curriculum workshop 2023</vt:lpstr>
      <vt:lpstr>Year 5 team</vt:lpstr>
      <vt:lpstr>Aim of today’s session:</vt:lpstr>
      <vt:lpstr>PowerPoint Presentation</vt:lpstr>
      <vt:lpstr>We have a statutory duty to safeguard pupils. This will mean our Designated Safeguarding Leads may have to have some difficult conversations sometimes.</vt:lpstr>
      <vt:lpstr>PowerPoint Presentation</vt:lpstr>
      <vt:lpstr>All staff are trained in recognising signs and symptoms. They also use a ‘dummy’ Epipen to practise what it is like to administer the adrenalin</vt:lpstr>
      <vt:lpstr>Parents: Supporting Young People Online (Leaflets) | Childnet</vt:lpstr>
      <vt:lpstr>PowerPoint Presentation</vt:lpstr>
      <vt:lpstr>Personal Information  We always teach the children to never post any personal information anywhere online.  If they want to play a game that needs a username online, try to make sure they use a made up name e.g. Captainfantastic326.  If their photo appears on the school website or around school, it will never be displayed with their full name.</vt:lpstr>
      <vt:lpstr>YouTube   YouTube DO NOT censor their adverts –adverts or video comments may not be appropriate for your child.  When searching, your computer/tablet history will affect their search results.  This may result in inappropriate adverts appearing.  Be aware of what you search for on shared devices.  Create child friendly accounts for YouTube/Google for your children to use.</vt:lpstr>
      <vt:lpstr>What can you do? </vt:lpstr>
      <vt:lpstr>Talk to your child</vt:lpstr>
      <vt:lpstr>  </vt:lpstr>
      <vt:lpstr>CEOP http://www.ceop.police.uk   Think You Know www.thinkuknow.co.uk  Childnet http://www.childnet.com </vt:lpstr>
      <vt:lpstr>Parents: Supporting Young People Online (Leaflets) | Childnet</vt:lpstr>
      <vt:lpstr>PowerPoint Presentation</vt:lpstr>
      <vt:lpstr>RE and Statutory Inspection of Anglican and Methodist Schools (SIAMS)</vt:lpstr>
      <vt:lpstr>This year we will receive a Section 48 SIAMS inspection</vt:lpstr>
      <vt:lpstr>Judgements </vt:lpstr>
      <vt:lpstr>PowerPoint Presentation</vt:lpstr>
      <vt:lpstr>PowerPoint Presentation</vt:lpstr>
      <vt:lpstr>At Coton- in-the-Elms we teach children to be SMART online. </vt:lpstr>
      <vt:lpstr>Personal Information  We always teach the children to never post any personal information anywhere online.  If they want to play a game that needs a username online, try to make sure they use a made up name e.g. CaptainFantastic326  If their photo appears on the school website or around school, it will never be displayed with their full name.</vt:lpstr>
      <vt:lpstr>YouTube  YouTube DO NOT censor their adverts –adverts or video comments may not be appropriate for your child.  When searching, your computer/tablet history will affect their search results. This may result in inappropriate adverts appearing.  Be aware of what you search for on shared devices.  Create child friendly accounts for YouTube/Google for your children to use.</vt:lpstr>
      <vt:lpstr>What can you do? </vt:lpstr>
      <vt:lpstr>Talk to your child</vt:lpstr>
      <vt:lpstr>  </vt:lpstr>
      <vt:lpstr>CEOP http://www.ceop.police.uk   Think You Know www.thinkuknow.co.uk  Childnet http://www.childnet.com </vt:lpstr>
      <vt:lpstr>PowerPoint Presentation</vt:lpstr>
      <vt:lpstr>Trips &amp; residentials: Year 5 Science</vt:lpstr>
      <vt:lpstr>PowerPoint Presentation</vt:lpstr>
      <vt:lpstr>Science topics: Forces Earth &amp; Space Properties of materials Changes to materials Life cycles Changes to human bodies  </vt:lpstr>
      <vt:lpstr>PowerPoint Presentation</vt:lpstr>
      <vt:lpstr>PowerPoint Presentation</vt:lpstr>
      <vt:lpstr>PE</vt:lpstr>
      <vt:lpstr>Planners</vt:lpstr>
      <vt:lpstr>Maths!</vt:lpstr>
      <vt:lpstr>Finding links and patterns in Year 5</vt:lpstr>
      <vt:lpstr>PowerPoint Presentation</vt:lpstr>
      <vt:lpstr>Process of learning</vt:lpstr>
      <vt:lpstr>A range of resources</vt:lpstr>
      <vt:lpstr>Multiple representations</vt:lpstr>
      <vt:lpstr> Times tables </vt:lpstr>
      <vt:lpstr>PowerPoint Presentation</vt:lpstr>
      <vt:lpstr>Promoting reading  for pleasure</vt:lpstr>
      <vt:lpstr>In writing we use the sentence tricks to help improve our  ideas.  These can be found in the back of the planners.</vt:lpstr>
      <vt:lpstr>Reading     Writing       targets      targets</vt:lpstr>
      <vt:lpstr>Spellings</vt:lpstr>
      <vt:lpstr>Helping at home</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4 curriculum workshop 2016</dc:title>
  <dc:creator>Joseph  MELVILLE</dc:creator>
  <cp:lastModifiedBy>Lisa McIntosh</cp:lastModifiedBy>
  <cp:revision>81</cp:revision>
  <cp:lastPrinted>2019-10-01T10:57:31Z</cp:lastPrinted>
  <dcterms:created xsi:type="dcterms:W3CDTF">2016-11-15T09:06:30Z</dcterms:created>
  <dcterms:modified xsi:type="dcterms:W3CDTF">2023-09-22T13:36:38Z</dcterms:modified>
</cp:coreProperties>
</file>