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54"/>
  </p:notesMasterIdLst>
  <p:handoutMasterIdLst>
    <p:handoutMasterId r:id="rId55"/>
  </p:handoutMasterIdLst>
  <p:sldIdLst>
    <p:sldId id="256" r:id="rId2"/>
    <p:sldId id="258" r:id="rId3"/>
    <p:sldId id="257" r:id="rId4"/>
    <p:sldId id="335" r:id="rId5"/>
    <p:sldId id="336" r:id="rId6"/>
    <p:sldId id="337" r:id="rId7"/>
    <p:sldId id="322" r:id="rId8"/>
    <p:sldId id="338" r:id="rId9"/>
    <p:sldId id="320" r:id="rId10"/>
    <p:sldId id="339" r:id="rId11"/>
    <p:sldId id="264" r:id="rId12"/>
    <p:sldId id="265" r:id="rId13"/>
    <p:sldId id="340" r:id="rId14"/>
    <p:sldId id="268" r:id="rId15"/>
    <p:sldId id="319" r:id="rId16"/>
    <p:sldId id="260" r:id="rId17"/>
    <p:sldId id="342" r:id="rId18"/>
    <p:sldId id="290" r:id="rId19"/>
    <p:sldId id="292" r:id="rId20"/>
    <p:sldId id="329" r:id="rId21"/>
    <p:sldId id="341" r:id="rId22"/>
    <p:sldId id="314" r:id="rId23"/>
    <p:sldId id="333" r:id="rId24"/>
    <p:sldId id="309" r:id="rId25"/>
    <p:sldId id="312" r:id="rId26"/>
    <p:sldId id="310" r:id="rId27"/>
    <p:sldId id="259" r:id="rId28"/>
    <p:sldId id="261" r:id="rId29"/>
    <p:sldId id="266" r:id="rId30"/>
    <p:sldId id="270" r:id="rId31"/>
    <p:sldId id="262" r:id="rId32"/>
    <p:sldId id="271" r:id="rId33"/>
    <p:sldId id="279" r:id="rId34"/>
    <p:sldId id="296" r:id="rId35"/>
    <p:sldId id="326" r:id="rId36"/>
    <p:sldId id="327" r:id="rId37"/>
    <p:sldId id="295" r:id="rId38"/>
    <p:sldId id="297" r:id="rId39"/>
    <p:sldId id="302" r:id="rId40"/>
    <p:sldId id="328" r:id="rId41"/>
    <p:sldId id="315" r:id="rId42"/>
    <p:sldId id="316" r:id="rId43"/>
    <p:sldId id="317" r:id="rId44"/>
    <p:sldId id="318" r:id="rId45"/>
    <p:sldId id="321" r:id="rId46"/>
    <p:sldId id="323" r:id="rId47"/>
    <p:sldId id="324" r:id="rId48"/>
    <p:sldId id="313" r:id="rId49"/>
    <p:sldId id="325" r:id="rId50"/>
    <p:sldId id="299" r:id="rId51"/>
    <p:sldId id="334" r:id="rId52"/>
    <p:sldId id="300" r:id="rId53"/>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74" autoAdjust="0"/>
    <p:restoredTop sz="90000" autoAdjust="0"/>
  </p:normalViewPr>
  <p:slideViewPr>
    <p:cSldViewPr snapToGrid="0">
      <p:cViewPr varScale="1">
        <p:scale>
          <a:sx n="77" d="100"/>
          <a:sy n="77" d="100"/>
        </p:scale>
        <p:origin x="1022"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513" cy="469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4022304" y="0"/>
            <a:ext cx="3078513" cy="469950"/>
          </a:xfrm>
          <a:prstGeom prst="rect">
            <a:avLst/>
          </a:prstGeom>
        </p:spPr>
        <p:txBody>
          <a:bodyPr vert="horz" lIns="91440" tIns="45720" rIns="91440" bIns="45720" rtlCol="0"/>
          <a:lstStyle>
            <a:lvl1pPr algn="r">
              <a:defRPr sz="1200"/>
            </a:lvl1pPr>
          </a:lstStyle>
          <a:p>
            <a:fld id="{3CD73E0F-54D4-4597-8273-297B0F4B1194}" type="datetimeFigureOut">
              <a:rPr lang="en-GB" smtClean="0"/>
              <a:t>22/09/2023</a:t>
            </a:fld>
            <a:endParaRPr lang="en-GB"/>
          </a:p>
        </p:txBody>
      </p:sp>
      <p:sp>
        <p:nvSpPr>
          <p:cNvPr id="4" name="Footer Placeholder 3"/>
          <p:cNvSpPr>
            <a:spLocks noGrp="1"/>
          </p:cNvSpPr>
          <p:nvPr>
            <p:ph type="ftr" sz="quarter" idx="2"/>
          </p:nvPr>
        </p:nvSpPr>
        <p:spPr>
          <a:xfrm>
            <a:off x="0" y="8917025"/>
            <a:ext cx="3078513" cy="469949"/>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4022304" y="8917025"/>
            <a:ext cx="3078513" cy="469949"/>
          </a:xfrm>
          <a:prstGeom prst="rect">
            <a:avLst/>
          </a:prstGeom>
        </p:spPr>
        <p:txBody>
          <a:bodyPr vert="horz" lIns="91440" tIns="45720" rIns="91440" bIns="45720" rtlCol="0" anchor="b"/>
          <a:lstStyle>
            <a:lvl1pPr algn="r">
              <a:defRPr sz="1200"/>
            </a:lvl1pPr>
          </a:lstStyle>
          <a:p>
            <a:fld id="{CD25CEE8-8F33-4E17-BE57-604BA59E6B91}" type="slidenum">
              <a:rPr lang="en-GB" smtClean="0"/>
              <a:t>‹#›</a:t>
            </a:fld>
            <a:endParaRPr lang="en-GB"/>
          </a:p>
        </p:txBody>
      </p:sp>
    </p:spTree>
    <p:extLst>
      <p:ext uri="{BB962C8B-B14F-4D97-AF65-F5344CB8AC3E}">
        <p14:creationId xmlns:p14="http://schemas.microsoft.com/office/powerpoint/2010/main" val="1453222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46942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4023093" y="0"/>
            <a:ext cx="3077739" cy="469424"/>
          </a:xfrm>
          <a:prstGeom prst="rect">
            <a:avLst/>
          </a:prstGeom>
        </p:spPr>
        <p:txBody>
          <a:bodyPr vert="horz" lIns="91440" tIns="45720" rIns="91440" bIns="45720" rtlCol="0"/>
          <a:lstStyle>
            <a:lvl1pPr algn="r">
              <a:defRPr sz="1200"/>
            </a:lvl1pPr>
          </a:lstStyle>
          <a:p>
            <a:fld id="{7A17CE9E-E678-4893-838C-F7D15C8FA3E2}" type="datetimeFigureOut">
              <a:rPr lang="en-GB" smtClean="0"/>
              <a:t>22/09/2023</a:t>
            </a:fld>
            <a:endParaRPr lang="en-GB"/>
          </a:p>
        </p:txBody>
      </p:sp>
      <p:sp>
        <p:nvSpPr>
          <p:cNvPr id="4" name="Slide Image Placeholder 3"/>
          <p:cNvSpPr>
            <a:spLocks noGrp="1" noRot="1" noChangeAspect="1"/>
          </p:cNvSpPr>
          <p:nvPr>
            <p:ph type="sldImg" idx="2"/>
          </p:nvPr>
        </p:nvSpPr>
        <p:spPr>
          <a:xfrm>
            <a:off x="422275" y="704850"/>
            <a:ext cx="6257925" cy="351948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8917421"/>
            <a:ext cx="3077739" cy="46942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4023093" y="8917421"/>
            <a:ext cx="3077739" cy="469424"/>
          </a:xfrm>
          <a:prstGeom prst="rect">
            <a:avLst/>
          </a:prstGeom>
        </p:spPr>
        <p:txBody>
          <a:bodyPr vert="horz" lIns="91440" tIns="45720" rIns="91440" bIns="45720" rtlCol="0" anchor="b"/>
          <a:lstStyle>
            <a:lvl1pPr algn="r">
              <a:defRPr sz="1200"/>
            </a:lvl1pPr>
          </a:lstStyle>
          <a:p>
            <a:fld id="{516A95B5-EAD9-4766-9B39-AD12E63DB800}" type="slidenum">
              <a:rPr lang="en-GB" smtClean="0"/>
              <a:t>‹#›</a:t>
            </a:fld>
            <a:endParaRPr lang="en-GB"/>
          </a:p>
        </p:txBody>
      </p:sp>
    </p:spTree>
    <p:extLst>
      <p:ext uri="{BB962C8B-B14F-4D97-AF65-F5344CB8AC3E}">
        <p14:creationId xmlns:p14="http://schemas.microsoft.com/office/powerpoint/2010/main" val="333282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youtu.be/Z8i7vnXQdvw"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thinkuknow.co.uk/8_10/watch/" TargetMode="External"/><Relationship Id="rId4" Type="http://schemas.openxmlformats.org/officeDocument/2006/relationships/hyperlink" Target="http://www.thinkuknow.co.uk/parents/jessie-and-friend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internetmatters.org/controls/interactive-guid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internetmatters.org/controls/interactive-guid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1</a:t>
            </a:fld>
            <a:endParaRPr lang="en-GB" dirty="0"/>
          </a:p>
        </p:txBody>
      </p:sp>
    </p:spTree>
    <p:extLst>
      <p:ext uri="{BB962C8B-B14F-4D97-AF65-F5344CB8AC3E}">
        <p14:creationId xmlns:p14="http://schemas.microsoft.com/office/powerpoint/2010/main" val="2802616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one way of initiating a discussion and setting the expectation about using the computer and internet safely.</a:t>
            </a:r>
          </a:p>
        </p:txBody>
      </p:sp>
      <p:sp>
        <p:nvSpPr>
          <p:cNvPr id="4" name="Slide Number Placeholder 3"/>
          <p:cNvSpPr>
            <a:spLocks noGrp="1"/>
          </p:cNvSpPr>
          <p:nvPr>
            <p:ph type="sldNum" sz="quarter" idx="5"/>
          </p:nvPr>
        </p:nvSpPr>
        <p:spPr/>
        <p:txBody>
          <a:bodyPr/>
          <a:lstStyle/>
          <a:p>
            <a:fld id="{0419AFC9-8FED-476A-9AF1-A8970A59CF89}" type="slidenum">
              <a:rPr lang="en-GB" smtClean="0"/>
              <a:t>15</a:t>
            </a:fld>
            <a:endParaRPr lang="en-GB"/>
          </a:p>
        </p:txBody>
      </p:sp>
    </p:spTree>
    <p:extLst>
      <p:ext uri="{BB962C8B-B14F-4D97-AF65-F5344CB8AC3E}">
        <p14:creationId xmlns:p14="http://schemas.microsoft.com/office/powerpoint/2010/main" val="3506878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E95BFC4-4B86-4306-AD32-35B5EFF8204C}" type="slidenum">
              <a:rPr lang="en-GB" smtClean="0"/>
              <a:t>16</a:t>
            </a:fld>
            <a:endParaRPr lang="en-GB"/>
          </a:p>
        </p:txBody>
      </p:sp>
    </p:spTree>
    <p:extLst>
      <p:ext uri="{BB962C8B-B14F-4D97-AF65-F5344CB8AC3E}">
        <p14:creationId xmlns:p14="http://schemas.microsoft.com/office/powerpoint/2010/main" val="178387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Insert YouTube video to slide – Jessie and Friends Parents video [Accessible from March 2019]</a:t>
            </a:r>
          </a:p>
          <a:p>
            <a:r>
              <a:rPr lang="en-GB" sz="1200" kern="1200" dirty="0">
                <a:solidFill>
                  <a:schemeClr val="tx1"/>
                </a:solidFill>
                <a:effectLst/>
                <a:latin typeface="+mn-lt"/>
                <a:ea typeface="+mn-ea"/>
                <a:cs typeface="+mn-cs"/>
              </a:rPr>
              <a:t>Non-subtitled version - </a:t>
            </a:r>
            <a:r>
              <a:rPr lang="en-GB" sz="1200" u="sng" kern="1200" dirty="0">
                <a:solidFill>
                  <a:schemeClr val="tx1"/>
                </a:solidFill>
                <a:effectLst/>
                <a:latin typeface="+mn-lt"/>
                <a:ea typeface="+mn-ea"/>
                <a:cs typeface="+mn-cs"/>
                <a:hlinkClick r:id="rId3"/>
              </a:rPr>
              <a:t>https://youtu.be/Z8i7vnXQdvw</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Subtitled version - </a:t>
            </a:r>
          </a:p>
          <a:p>
            <a:r>
              <a:rPr lang="en-GB" sz="1200" i="1" kern="1200" dirty="0">
                <a:solidFill>
                  <a:schemeClr val="tx1"/>
                </a:solidFill>
                <a:effectLst/>
                <a:latin typeface="+mn-lt"/>
                <a:ea typeface="+mn-ea"/>
                <a:cs typeface="+mn-cs"/>
              </a:rPr>
              <a:t>Insert</a:t>
            </a:r>
            <a:r>
              <a:rPr lang="en-GB" sz="1200" i="1" kern="1200" baseline="0" dirty="0">
                <a:solidFill>
                  <a:schemeClr val="tx1"/>
                </a:solidFill>
                <a:effectLst/>
                <a:latin typeface="+mn-lt"/>
                <a:ea typeface="+mn-ea"/>
                <a:cs typeface="+mn-cs"/>
              </a:rPr>
              <a:t> video file to slide – Play Like Share Parents and Carers Trailer</a:t>
            </a:r>
            <a:endParaRPr lang="en-GB" sz="1200" i="1" kern="120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Jessie &amp; Friends – due for release March 2019</a:t>
            </a:r>
          </a:p>
          <a:p>
            <a:endParaRPr lang="en-GB" sz="1200" i="1" kern="1200" dirty="0">
              <a:solidFill>
                <a:schemeClr val="tx1"/>
              </a:solidFill>
              <a:effectLst/>
              <a:latin typeface="+mn-lt"/>
              <a:ea typeface="+mn-ea"/>
              <a:cs typeface="+mn-cs"/>
            </a:endParaRPr>
          </a:p>
          <a:p>
            <a:pPr fontAlgn="ctr"/>
            <a:r>
              <a:rPr lang="en-GB" sz="1200" i="1" kern="1200" dirty="0">
                <a:solidFill>
                  <a:schemeClr val="tx1"/>
                </a:solidFill>
                <a:effectLst/>
                <a:latin typeface="+mn-lt"/>
                <a:ea typeface="+mn-ea"/>
                <a:cs typeface="+mn-cs"/>
              </a:rPr>
              <a:t>Jessie &amp; Friends </a:t>
            </a:r>
            <a:r>
              <a:rPr lang="en-GB" sz="1200" kern="1200" dirty="0">
                <a:solidFill>
                  <a:schemeClr val="tx1"/>
                </a:solidFill>
                <a:effectLst/>
                <a:latin typeface="+mn-lt"/>
                <a:ea typeface="+mn-ea"/>
                <a:cs typeface="+mn-cs"/>
              </a:rPr>
              <a:t>is a </a:t>
            </a:r>
            <a:r>
              <a:rPr lang="en-GB" sz="1200" kern="1200" dirty="0" err="1">
                <a:solidFill>
                  <a:schemeClr val="tx1"/>
                </a:solidFill>
                <a:effectLst/>
                <a:latin typeface="+mn-lt"/>
                <a:ea typeface="+mn-ea"/>
                <a:cs typeface="+mn-cs"/>
              </a:rPr>
              <a:t>Thinkuknow</a:t>
            </a:r>
            <a:r>
              <a:rPr lang="en-GB" sz="1200" kern="1200" dirty="0">
                <a:solidFill>
                  <a:schemeClr val="tx1"/>
                </a:solidFill>
                <a:effectLst/>
                <a:latin typeface="+mn-lt"/>
                <a:ea typeface="+mn-ea"/>
                <a:cs typeface="+mn-cs"/>
              </a:rPr>
              <a:t> education package for children aged 4-7 years.  </a:t>
            </a:r>
            <a:r>
              <a:rPr lang="en-GB" sz="1200" i="1" kern="1200" dirty="0">
                <a:solidFill>
                  <a:schemeClr val="tx1"/>
                </a:solidFill>
                <a:effectLst/>
                <a:latin typeface="+mn-lt"/>
                <a:ea typeface="+mn-ea"/>
                <a:cs typeface="+mn-cs"/>
              </a:rPr>
              <a:t>Jessie &amp; Friends </a:t>
            </a:r>
            <a:r>
              <a:rPr lang="en-GB" sz="1200" kern="1200" dirty="0">
                <a:solidFill>
                  <a:schemeClr val="tx1"/>
                </a:solidFill>
                <a:effectLst/>
                <a:latin typeface="+mn-lt"/>
                <a:ea typeface="+mn-ea"/>
                <a:cs typeface="+mn-cs"/>
              </a:rPr>
              <a:t>aims to give children the knowledge, skills and confidence they need to help them stay safe  from sexual abuse, exploitation and other risks they may encounter online. </a:t>
            </a:r>
          </a:p>
          <a:p>
            <a:pPr fontAlgn="ctr"/>
            <a:r>
              <a:rPr lang="en-GB" sz="1200" kern="1200" dirty="0">
                <a:solidFill>
                  <a:schemeClr val="tx1"/>
                </a:solidFill>
                <a:effectLst/>
                <a:latin typeface="+mn-lt"/>
                <a:ea typeface="+mn-ea"/>
                <a:cs typeface="+mn-cs"/>
              </a:rPr>
              <a:t> </a:t>
            </a:r>
          </a:p>
          <a:p>
            <a:pPr fontAlgn="ctr"/>
            <a:r>
              <a:rPr lang="en-GB" sz="1200" kern="1200" dirty="0">
                <a:solidFill>
                  <a:schemeClr val="tx1"/>
                </a:solidFill>
                <a:effectLst/>
                <a:latin typeface="+mn-lt"/>
                <a:ea typeface="+mn-ea"/>
                <a:cs typeface="+mn-cs"/>
              </a:rPr>
              <a:t>The animations and activities provide children with the opportunity to explore ideas like trust, false identity online, consent, and develop their confidence to ask an adult they trust for help if something online makes them feel uncomfortable. </a:t>
            </a:r>
          </a:p>
          <a:p>
            <a:pPr fontAlgn="ctr"/>
            <a:r>
              <a:rPr lang="en-GB" sz="1200" kern="1200" dirty="0">
                <a:solidFill>
                  <a:schemeClr val="tx1"/>
                </a:solidFill>
                <a:effectLst/>
                <a:latin typeface="+mn-lt"/>
                <a:ea typeface="+mn-ea"/>
                <a:cs typeface="+mn-cs"/>
              </a:rPr>
              <a:t> </a:t>
            </a:r>
          </a:p>
          <a:p>
            <a:pPr fontAlgn="ctr"/>
            <a:r>
              <a:rPr lang="en-GB" sz="1200" i="1" kern="1200" dirty="0">
                <a:solidFill>
                  <a:schemeClr val="tx1"/>
                </a:solidFill>
                <a:effectLst/>
                <a:latin typeface="+mn-lt"/>
                <a:ea typeface="+mn-ea"/>
                <a:cs typeface="+mn-cs"/>
              </a:rPr>
              <a:t>Jessie &amp; Friends</a:t>
            </a:r>
            <a:r>
              <a:rPr lang="en-GB" sz="1200" kern="1200" dirty="0">
                <a:solidFill>
                  <a:schemeClr val="tx1"/>
                </a:solidFill>
                <a:effectLst/>
                <a:latin typeface="+mn-lt"/>
                <a:ea typeface="+mn-ea"/>
                <a:cs typeface="+mn-cs"/>
              </a:rPr>
              <a:t> does not  depict any scenario involving an adult sexual offender and instead</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encourages children to focus on behaviours, not motivations which helps them identify and respond safely to strategies that sexual offenders typically use to groom children. It does so without raising confusing, frightening or age-inappropriate questions about why an adult might behave in this way towards a child. </a:t>
            </a:r>
          </a:p>
          <a:p>
            <a:pPr fontAlgn="ct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Each animation has been specifically created for different age groups: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Episode 1 - Watching videos  (4-5 years) </a:t>
            </a:r>
          </a:p>
          <a:p>
            <a:r>
              <a:rPr lang="en-GB" sz="1200" kern="1200" dirty="0">
                <a:solidFill>
                  <a:schemeClr val="tx1"/>
                </a:solidFill>
                <a:effectLst/>
                <a:latin typeface="+mn-lt"/>
                <a:ea typeface="+mn-ea"/>
                <a:cs typeface="+mn-cs"/>
              </a:rPr>
              <a:t>Episode 2 – Sharing pictures ( 5-6 years) </a:t>
            </a:r>
          </a:p>
          <a:p>
            <a:r>
              <a:rPr lang="en-GB" sz="1200" kern="1200" dirty="0">
                <a:solidFill>
                  <a:schemeClr val="tx1"/>
                </a:solidFill>
                <a:effectLst/>
                <a:latin typeface="+mn-lt"/>
                <a:ea typeface="+mn-ea"/>
                <a:cs typeface="+mn-cs"/>
              </a:rPr>
              <a:t>Episode 3 – Playing games  (6-7 years)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Each episode ends in a catchy song, aimed to reinforce  the films safety messages. More information for parents and carers can be found at </a:t>
            </a:r>
            <a:r>
              <a:rPr lang="en-GB" sz="1200" u="sng" kern="1200" dirty="0">
                <a:solidFill>
                  <a:schemeClr val="tx1"/>
                </a:solidFill>
                <a:effectLst/>
                <a:latin typeface="+mn-lt"/>
                <a:ea typeface="+mn-ea"/>
                <a:cs typeface="+mn-cs"/>
                <a:hlinkClick r:id="rId4"/>
              </a:rPr>
              <a:t>www.thinkuknow.co.uk/parents/jessie-and-friends</a:t>
            </a:r>
            <a:r>
              <a:rPr lang="en-GB" sz="1200" kern="1200" dirty="0">
                <a:solidFill>
                  <a:schemeClr val="tx1"/>
                </a:solidFill>
                <a:effectLst/>
                <a:latin typeface="+mn-lt"/>
                <a:ea typeface="+mn-ea"/>
                <a:cs typeface="+mn-cs"/>
              </a:rPr>
              <a:t>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Play Like Share</a:t>
            </a:r>
          </a:p>
          <a:p>
            <a:endParaRPr lang="en-GB" sz="1200" b="1"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Play Like Share</a:t>
            </a:r>
            <a:r>
              <a:rPr lang="en-GB" sz="1200" kern="1200" dirty="0">
                <a:solidFill>
                  <a:schemeClr val="tx1"/>
                </a:solidFill>
                <a:effectLst/>
                <a:latin typeface="+mn-lt"/>
                <a:ea typeface="+mn-ea"/>
                <a:cs typeface="+mn-cs"/>
              </a:rPr>
              <a:t> is one</a:t>
            </a:r>
            <a:r>
              <a:rPr lang="en-GB" sz="1200" kern="1200" baseline="0" dirty="0">
                <a:solidFill>
                  <a:schemeClr val="tx1"/>
                </a:solidFill>
                <a:effectLst/>
                <a:latin typeface="+mn-lt"/>
                <a:ea typeface="+mn-ea"/>
                <a:cs typeface="+mn-cs"/>
              </a:rPr>
              <a:t> of the </a:t>
            </a:r>
            <a:r>
              <a:rPr lang="en-GB" sz="1200" kern="1200" baseline="0" dirty="0" err="1">
                <a:solidFill>
                  <a:schemeClr val="tx1"/>
                </a:solidFill>
                <a:effectLst/>
                <a:latin typeface="+mn-lt"/>
                <a:ea typeface="+mn-ea"/>
                <a:cs typeface="+mn-cs"/>
              </a:rPr>
              <a:t>Thinkuknow</a:t>
            </a:r>
            <a:r>
              <a:rPr lang="en-GB" sz="1200" kern="1200" baseline="0" dirty="0">
                <a:solidFill>
                  <a:schemeClr val="tx1"/>
                </a:solidFill>
                <a:effectLst/>
                <a:latin typeface="+mn-lt"/>
                <a:ea typeface="+mn-ea"/>
                <a:cs typeface="+mn-cs"/>
              </a:rPr>
              <a:t> resources for 8-10 year olds</a:t>
            </a:r>
            <a:r>
              <a:rPr lang="en-GB" sz="1200" i="0" kern="1200" baseline="0" dirty="0">
                <a:solidFill>
                  <a:schemeClr val="tx1"/>
                </a:solidFill>
                <a:effectLst/>
                <a:latin typeface="+mn-lt"/>
                <a:ea typeface="+mn-ea"/>
                <a:cs typeface="+mn-cs"/>
              </a:rPr>
              <a:t>. It is a three episode animated series that </a:t>
            </a:r>
            <a:r>
              <a:rPr lang="en-GB" sz="1200" kern="1200" dirty="0">
                <a:solidFill>
                  <a:schemeClr val="tx1"/>
                </a:solidFill>
                <a:effectLst/>
                <a:latin typeface="+mn-lt"/>
                <a:ea typeface="+mn-ea"/>
                <a:cs typeface="+mn-cs"/>
              </a:rPr>
              <a:t>follow the adventures of Alfie, Ellie and Sam as they form a band and enter their school’s Battle of the Bands contest, taking on the mean but ‘cool’ Popcorn Wizards as they go. The three friends learn that while the internet can help, they need to use it wisely and safely. The films teach children how to spot the early signs of manipulative, pressurising and threatening behaviour by people they might meet online, and develops their confidence to respond safely and get help.</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can watch </a:t>
            </a:r>
            <a:r>
              <a:rPr lang="en-GB" sz="1200" i="1" kern="1200" dirty="0">
                <a:solidFill>
                  <a:schemeClr val="tx1"/>
                </a:solidFill>
                <a:effectLst/>
                <a:latin typeface="+mn-lt"/>
                <a:ea typeface="+mn-ea"/>
                <a:cs typeface="+mn-cs"/>
              </a:rPr>
              <a:t>Play Like Share</a:t>
            </a:r>
            <a:r>
              <a:rPr lang="en-GB" sz="1200" kern="1200" dirty="0">
                <a:solidFill>
                  <a:schemeClr val="tx1"/>
                </a:solidFill>
                <a:effectLst/>
                <a:latin typeface="+mn-lt"/>
                <a:ea typeface="+mn-ea"/>
                <a:cs typeface="+mn-cs"/>
              </a:rPr>
              <a:t> with your child and use this to start a conversation about the internet and staying safe. All three episodes can be found on the </a:t>
            </a:r>
            <a:r>
              <a:rPr lang="en-GB" sz="1200" u="none" strike="noStrike" kern="1200" dirty="0" err="1">
                <a:solidFill>
                  <a:schemeClr val="tx1"/>
                </a:solidFill>
                <a:effectLst/>
                <a:latin typeface="+mn-lt"/>
                <a:ea typeface="+mn-ea"/>
                <a:cs typeface="+mn-cs"/>
                <a:hlinkClick r:id="rId5" tooltip="TUK 8-10s website"/>
              </a:rPr>
              <a:t>Thinkuknow</a:t>
            </a:r>
            <a:r>
              <a:rPr lang="en-GB" sz="1200" u="none" strike="noStrike" kern="1200" dirty="0">
                <a:solidFill>
                  <a:schemeClr val="tx1"/>
                </a:solidFill>
                <a:effectLst/>
                <a:latin typeface="+mn-lt"/>
                <a:ea typeface="+mn-ea"/>
                <a:cs typeface="+mn-cs"/>
                <a:hlinkClick r:id="rId5" tooltip="TUK 8-10s website"/>
              </a:rPr>
              <a:t> website for 8-10 year olds</a:t>
            </a:r>
            <a:r>
              <a:rPr lang="en-GB" sz="1200" u="none" strike="noStrike"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You</a:t>
            </a:r>
            <a:r>
              <a:rPr lang="en-GB" sz="1200" kern="1200" baseline="0" dirty="0">
                <a:solidFill>
                  <a:schemeClr val="tx1"/>
                </a:solidFill>
                <a:effectLst/>
                <a:latin typeface="+mn-lt"/>
                <a:ea typeface="+mn-ea"/>
                <a:cs typeface="+mn-cs"/>
              </a:rPr>
              <a:t> can download the Play Like Share Parents and Carers Factsheet for ideas and support on how to watch and discuss Play Like Share with your child, at Thinkuknow.co.uk/parents </a:t>
            </a:r>
            <a:r>
              <a:rPr lang="en-GB" sz="1200" i="1" kern="1200" baseline="0" dirty="0">
                <a:solidFill>
                  <a:schemeClr val="tx1"/>
                </a:solidFill>
                <a:effectLst/>
                <a:latin typeface="+mn-lt"/>
                <a:ea typeface="+mn-ea"/>
                <a:cs typeface="+mn-cs"/>
              </a:rPr>
              <a:t>[If appropriate, offer Factsheet as a take-home handout].   </a:t>
            </a:r>
            <a:endParaRPr lang="en-GB" sz="1200" i="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Band</a:t>
            </a:r>
            <a:r>
              <a:rPr lang="en-GB" sz="1200" b="1" kern="1200" baseline="0" dirty="0">
                <a:solidFill>
                  <a:schemeClr val="tx1"/>
                </a:solidFill>
                <a:effectLst/>
                <a:latin typeface="+mn-lt"/>
                <a:ea typeface="+mn-ea"/>
                <a:cs typeface="+mn-cs"/>
              </a:rPr>
              <a:t> R</a:t>
            </a:r>
            <a:r>
              <a:rPr lang="en-GB" sz="1200" b="1" kern="1200" dirty="0">
                <a:solidFill>
                  <a:schemeClr val="tx1"/>
                </a:solidFill>
                <a:effectLst/>
                <a:latin typeface="+mn-lt"/>
                <a:ea typeface="+mn-ea"/>
                <a:cs typeface="+mn-cs"/>
              </a:rPr>
              <a:t>unner</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Also on the </a:t>
            </a:r>
            <a:r>
              <a:rPr lang="en-GB" sz="1200" u="none" strike="noStrike" kern="1200" dirty="0" err="1">
                <a:solidFill>
                  <a:schemeClr val="tx1"/>
                </a:solidFill>
                <a:effectLst/>
                <a:latin typeface="+mn-lt"/>
                <a:ea typeface="+mn-ea"/>
                <a:cs typeface="+mn-cs"/>
                <a:hlinkClick r:id="rId5" tooltip="TUK 8-10s website"/>
              </a:rPr>
              <a:t>Thinkuknow</a:t>
            </a:r>
            <a:r>
              <a:rPr lang="en-GB" sz="1200" u="none" strike="noStrike" kern="1200" dirty="0">
                <a:solidFill>
                  <a:schemeClr val="tx1"/>
                </a:solidFill>
                <a:effectLst/>
                <a:latin typeface="+mn-lt"/>
                <a:ea typeface="+mn-ea"/>
                <a:cs typeface="+mn-cs"/>
                <a:hlinkClick r:id="rId5" tooltip="TUK 8-10s website"/>
              </a:rPr>
              <a:t> website for 8-10 year olds</a:t>
            </a:r>
            <a:r>
              <a:rPr lang="en-GB" sz="1200" u="none" strike="noStrike" kern="1200" baseline="0" dirty="0">
                <a:solidFill>
                  <a:schemeClr val="tx1"/>
                </a:solidFill>
                <a:effectLst/>
                <a:latin typeface="+mn-lt"/>
                <a:ea typeface="+mn-ea"/>
                <a:cs typeface="+mn-cs"/>
              </a:rPr>
              <a:t> is </a:t>
            </a:r>
            <a:r>
              <a:rPr lang="en-GB" sz="1200" kern="1200" dirty="0">
                <a:solidFill>
                  <a:schemeClr val="tx1"/>
                </a:solidFill>
                <a:effectLst/>
                <a:latin typeface="+mn-lt"/>
                <a:ea typeface="+mn-ea"/>
                <a:cs typeface="+mn-cs"/>
              </a:rPr>
              <a:t>a fun interactive game called </a:t>
            </a:r>
            <a:r>
              <a:rPr lang="en-GB" sz="1200" i="1" kern="1200" dirty="0">
                <a:solidFill>
                  <a:schemeClr val="tx1"/>
                </a:solidFill>
                <a:effectLst/>
                <a:latin typeface="+mn-lt"/>
                <a:ea typeface="+mn-ea"/>
                <a:cs typeface="+mn-cs"/>
              </a:rPr>
              <a:t>Band Runner</a:t>
            </a:r>
            <a:r>
              <a:rPr lang="en-GB" sz="1200" kern="1200" dirty="0">
                <a:solidFill>
                  <a:schemeClr val="tx1"/>
                </a:solidFill>
                <a:effectLst/>
                <a:latin typeface="+mn-lt"/>
                <a:ea typeface="+mn-ea"/>
                <a:cs typeface="+mn-cs"/>
              </a:rPr>
              <a:t> that helps 8-10 year olds learn how to stay safe from risks they might encounter online.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Children can chose to play the game as the </a:t>
            </a:r>
            <a:r>
              <a:rPr lang="en-GB" sz="1200" i="1" kern="1200" dirty="0">
                <a:solidFill>
                  <a:schemeClr val="tx1"/>
                </a:solidFill>
                <a:effectLst/>
                <a:latin typeface="+mn-lt"/>
                <a:ea typeface="+mn-ea"/>
                <a:cs typeface="+mn-cs"/>
              </a:rPr>
              <a:t>Play Like Share</a:t>
            </a:r>
            <a:r>
              <a:rPr lang="en-GB" sz="1200" kern="1200" dirty="0">
                <a:solidFill>
                  <a:schemeClr val="tx1"/>
                </a:solidFill>
                <a:effectLst/>
                <a:latin typeface="+mn-lt"/>
                <a:ea typeface="+mn-ea"/>
                <a:cs typeface="+mn-cs"/>
              </a:rPr>
              <a:t> characters Ellie or Sam, and the game tasks them with helping Alfie to make safe choices online. Players run through school and collect stars for points, whilst using their guitars to eliminate all obstacles in their path as they try and make it to their next gig. If players miss a jump or take a tumble they then need to help Alfie solve an online safety dilemma to be able to continue play.</a:t>
            </a:r>
          </a:p>
          <a:p>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3539098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u="none" strike="noStrike" kern="1200" baseline="0" dirty="0">
                <a:solidFill>
                  <a:schemeClr val="tx1"/>
                </a:solidFill>
                <a:latin typeface="+mn-lt"/>
                <a:ea typeface="+mn-ea"/>
                <a:cs typeface="+mn-cs"/>
              </a:rPr>
              <a:t>Note to presenter: Before delivering this section, familiarise yourself with NCA-CEOP’s website and advice pages by visiting </a:t>
            </a:r>
            <a:r>
              <a:rPr lang="en-GB" sz="1200" b="0" i="0" u="sng" strike="noStrike" kern="1200" baseline="0" dirty="0">
                <a:solidFill>
                  <a:schemeClr val="tx1"/>
                </a:solidFill>
                <a:latin typeface="+mn-lt"/>
                <a:ea typeface="+mn-ea"/>
                <a:cs typeface="+mn-cs"/>
              </a:rPr>
              <a:t>www.ceop.police.uk</a:t>
            </a:r>
            <a:r>
              <a:rPr lang="en-GB" sz="1200" b="0" i="1" u="none" strike="noStrike" kern="1200" baseline="0" dirty="0">
                <a:solidFill>
                  <a:schemeClr val="tx1"/>
                </a:solidFill>
                <a:latin typeface="+mn-lt"/>
                <a:ea typeface="+mn-ea"/>
                <a:cs typeface="+mn-cs"/>
              </a:rPr>
              <a:t>.The website has information on: </a:t>
            </a:r>
          </a:p>
          <a:p>
            <a:endParaRPr lang="en-GB"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GB" sz="1200" b="0" i="1" u="none" strike="noStrike" kern="1200" baseline="0" dirty="0">
                <a:solidFill>
                  <a:schemeClr val="tx1"/>
                </a:solidFill>
                <a:latin typeface="+mn-lt"/>
                <a:ea typeface="+mn-ea"/>
                <a:cs typeface="+mn-cs"/>
              </a:rPr>
              <a:t>When to report to NCA-CEOP </a:t>
            </a:r>
          </a:p>
          <a:p>
            <a:pPr marL="171450" indent="-171450">
              <a:buFont typeface="Arial" panose="020B0604020202020204" pitchFamily="34" charset="0"/>
              <a:buChar char="•"/>
            </a:pPr>
            <a:r>
              <a:rPr lang="en-GB" sz="1200" b="0" i="1" u="none" strike="noStrike" kern="1200" baseline="0" dirty="0">
                <a:solidFill>
                  <a:schemeClr val="tx1"/>
                </a:solidFill>
                <a:latin typeface="+mn-lt"/>
                <a:ea typeface="+mn-ea"/>
                <a:cs typeface="+mn-cs"/>
              </a:rPr>
              <a:t>What happens when a report is made to NCA-CEOP </a:t>
            </a:r>
          </a:p>
          <a:p>
            <a:pPr marL="171450" indent="-171450">
              <a:buFont typeface="Arial" panose="020B0604020202020204" pitchFamily="34" charset="0"/>
              <a:buChar char="•"/>
            </a:pPr>
            <a:r>
              <a:rPr lang="en-GB" sz="1200" b="0" i="1" u="none" strike="noStrike" kern="1200" baseline="0" dirty="0">
                <a:solidFill>
                  <a:schemeClr val="tx1"/>
                </a:solidFill>
                <a:latin typeface="+mn-lt"/>
                <a:ea typeface="+mn-ea"/>
                <a:cs typeface="+mn-cs"/>
              </a:rPr>
              <a:t>How NCA-CEOP can help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NCA-CEOP website is known as the ‘safety centre’ as it hosts an online reporting tool, made specifically for children and young people in order for them to report concerns relating to online sexual abuse and exploitation directly to NCA-CEOP. Parents and carers can also report to NCA-CEOP if they are worried about a child or young person in their care. The buttons on the right hand side of the screen link to the safety centre. The Click CEOP button can be embedded on external websites, such as a school’s website (</a:t>
            </a:r>
            <a:r>
              <a:rPr lang="en-GB" sz="1200" b="0" i="1" u="none" strike="noStrike" kern="1200" baseline="0" dirty="0">
                <a:solidFill>
                  <a:schemeClr val="tx1"/>
                </a:solidFill>
                <a:latin typeface="+mn-lt"/>
                <a:ea typeface="+mn-ea"/>
                <a:cs typeface="+mn-cs"/>
              </a:rPr>
              <a:t>if you have the button on your organisations website tell audience where this can be found</a:t>
            </a:r>
            <a:r>
              <a:rPr lang="en-GB" sz="1200" b="0" i="0" u="none" strike="noStrike" kern="1200" baseline="0" dirty="0">
                <a:solidFill>
                  <a:schemeClr val="tx1"/>
                </a:solidFill>
                <a:latin typeface="+mn-lt"/>
                <a:ea typeface="+mn-ea"/>
                <a:cs typeface="+mn-cs"/>
              </a:rPr>
              <a:t>) and the ‘worried about something’ button is hosted on the </a:t>
            </a:r>
            <a:r>
              <a:rPr lang="en-GB" sz="1200" b="0" i="0" u="none" strike="noStrike" kern="1200" baseline="0" dirty="0" err="1">
                <a:solidFill>
                  <a:schemeClr val="tx1"/>
                </a:solidFill>
                <a:latin typeface="+mn-lt"/>
                <a:ea typeface="+mn-ea"/>
                <a:cs typeface="+mn-cs"/>
              </a:rPr>
              <a:t>Thinkuknow</a:t>
            </a:r>
            <a:r>
              <a:rPr lang="en-GB" sz="1200" b="0" i="0" u="none" strike="noStrike" kern="1200" baseline="0" dirty="0">
                <a:solidFill>
                  <a:schemeClr val="tx1"/>
                </a:solidFill>
                <a:latin typeface="+mn-lt"/>
                <a:ea typeface="+mn-ea"/>
                <a:cs typeface="+mn-cs"/>
              </a:rPr>
              <a:t> 8-10 year old website.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NCA-CEOP takes all reports seriously. The reporting form is designed to be as accessible as possible by children, but it is highly recommend that young children of primary school age seek the support of an adult they trust to help them make a report.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It is not possible to report to NCA-CEOP anonymously. NCA-CEOP advise any urgent reports where a child is in immediate danger should be reported to the local police force where the child is located.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Cyberbullying should </a:t>
            </a:r>
            <a:r>
              <a:rPr lang="en-GB" sz="1200" b="1" i="0" u="none" strike="noStrike" kern="1200" baseline="0" dirty="0">
                <a:solidFill>
                  <a:schemeClr val="tx1"/>
                </a:solidFill>
                <a:latin typeface="+mn-lt"/>
                <a:ea typeface="+mn-ea"/>
                <a:cs typeface="+mn-cs"/>
              </a:rPr>
              <a:t>not </a:t>
            </a:r>
            <a:r>
              <a:rPr lang="en-GB" sz="1200" b="0" i="0" u="none" strike="noStrike" kern="1200" baseline="0" dirty="0">
                <a:solidFill>
                  <a:schemeClr val="tx1"/>
                </a:solidFill>
                <a:latin typeface="+mn-lt"/>
                <a:ea typeface="+mn-ea"/>
                <a:cs typeface="+mn-cs"/>
              </a:rPr>
              <a:t>be reported to NCA-CEOP as it falls outside their remit of CSAE. Children and young people should be directed to speak to an adult they trust, and/or referred to </a:t>
            </a:r>
            <a:r>
              <a:rPr lang="en-GB" sz="1200" b="0" i="0" u="none" strike="noStrike" kern="1200" baseline="0" dirty="0" err="1">
                <a:solidFill>
                  <a:schemeClr val="tx1"/>
                </a:solidFill>
                <a:latin typeface="+mn-lt"/>
                <a:ea typeface="+mn-ea"/>
                <a:cs typeface="+mn-cs"/>
              </a:rPr>
              <a:t>Childline</a:t>
            </a:r>
            <a:r>
              <a:rPr lang="en-GB" sz="1200" b="0" i="0" u="none" strike="noStrike" kern="1200" baseline="0" dirty="0">
                <a:solidFill>
                  <a:schemeClr val="tx1"/>
                </a:solidFill>
                <a:latin typeface="+mn-lt"/>
                <a:ea typeface="+mn-ea"/>
                <a:cs typeface="+mn-cs"/>
              </a:rPr>
              <a:t>, if they would like to speak to someone about how they are feeling. </a:t>
            </a:r>
            <a:endParaRPr lang="en-GB" b="0" dirty="0"/>
          </a:p>
          <a:p>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2546301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20</a:t>
            </a:fld>
            <a:endParaRPr lang="en-GB" dirty="0"/>
          </a:p>
        </p:txBody>
      </p:sp>
    </p:spTree>
    <p:extLst>
      <p:ext uri="{BB962C8B-B14F-4D97-AF65-F5344CB8AC3E}">
        <p14:creationId xmlns:p14="http://schemas.microsoft.com/office/powerpoint/2010/main" val="3126055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24</a:t>
            </a:fld>
            <a:endParaRPr lang="en-GB" dirty="0"/>
          </a:p>
        </p:txBody>
      </p:sp>
    </p:spTree>
    <p:extLst>
      <p:ext uri="{BB962C8B-B14F-4D97-AF65-F5344CB8AC3E}">
        <p14:creationId xmlns:p14="http://schemas.microsoft.com/office/powerpoint/2010/main" val="3907373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25</a:t>
            </a:fld>
            <a:endParaRPr lang="en-GB" dirty="0"/>
          </a:p>
        </p:txBody>
      </p:sp>
    </p:spTree>
    <p:extLst>
      <p:ext uri="{BB962C8B-B14F-4D97-AF65-F5344CB8AC3E}">
        <p14:creationId xmlns:p14="http://schemas.microsoft.com/office/powerpoint/2010/main" val="429814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26</a:t>
            </a:fld>
            <a:endParaRPr lang="en-GB" dirty="0"/>
          </a:p>
        </p:txBody>
      </p:sp>
    </p:spTree>
    <p:extLst>
      <p:ext uri="{BB962C8B-B14F-4D97-AF65-F5344CB8AC3E}">
        <p14:creationId xmlns:p14="http://schemas.microsoft.com/office/powerpoint/2010/main" val="785509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27</a:t>
            </a:fld>
            <a:endParaRPr lang="en-GB" dirty="0"/>
          </a:p>
        </p:txBody>
      </p:sp>
    </p:spTree>
    <p:extLst>
      <p:ext uri="{BB962C8B-B14F-4D97-AF65-F5344CB8AC3E}">
        <p14:creationId xmlns:p14="http://schemas.microsoft.com/office/powerpoint/2010/main" val="2390583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28</a:t>
            </a:fld>
            <a:endParaRPr lang="en-GB" dirty="0"/>
          </a:p>
        </p:txBody>
      </p:sp>
    </p:spTree>
    <p:extLst>
      <p:ext uri="{BB962C8B-B14F-4D97-AF65-F5344CB8AC3E}">
        <p14:creationId xmlns:p14="http://schemas.microsoft.com/office/powerpoint/2010/main" val="4041052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16A95B5-EAD9-4766-9B39-AD12E63DB800}" type="slidenum">
              <a:rPr lang="en-GB" smtClean="0"/>
              <a:t>2</a:t>
            </a:fld>
            <a:endParaRPr lang="en-GB"/>
          </a:p>
        </p:txBody>
      </p:sp>
    </p:spTree>
    <p:extLst>
      <p:ext uri="{BB962C8B-B14F-4D97-AF65-F5344CB8AC3E}">
        <p14:creationId xmlns:p14="http://schemas.microsoft.com/office/powerpoint/2010/main" val="2972602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29</a:t>
            </a:fld>
            <a:endParaRPr lang="en-GB" dirty="0"/>
          </a:p>
        </p:txBody>
      </p:sp>
    </p:spTree>
    <p:extLst>
      <p:ext uri="{BB962C8B-B14F-4D97-AF65-F5344CB8AC3E}">
        <p14:creationId xmlns:p14="http://schemas.microsoft.com/office/powerpoint/2010/main" val="2234659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30</a:t>
            </a:fld>
            <a:endParaRPr lang="en-GB" dirty="0"/>
          </a:p>
        </p:txBody>
      </p:sp>
    </p:spTree>
    <p:extLst>
      <p:ext uri="{BB962C8B-B14F-4D97-AF65-F5344CB8AC3E}">
        <p14:creationId xmlns:p14="http://schemas.microsoft.com/office/powerpoint/2010/main" val="2801192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31</a:t>
            </a:fld>
            <a:endParaRPr lang="en-GB" dirty="0"/>
          </a:p>
        </p:txBody>
      </p:sp>
    </p:spTree>
    <p:extLst>
      <p:ext uri="{BB962C8B-B14F-4D97-AF65-F5344CB8AC3E}">
        <p14:creationId xmlns:p14="http://schemas.microsoft.com/office/powerpoint/2010/main" val="1560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Discuss the different resources displayed and explain that concrete options are endless. Concrete resources are simply practical items that pupils can hold and manipulate to help them explore abstract mathematical concepts and the relationships between them. </a:t>
            </a:r>
          </a:p>
          <a:p>
            <a:r>
              <a:rPr lang="en-US" sz="1200" i="1" kern="1200" dirty="0">
                <a:solidFill>
                  <a:schemeClr val="tx1"/>
                </a:solidFill>
                <a:effectLst/>
                <a:latin typeface="+mn-lt"/>
                <a:ea typeface="+mn-ea"/>
                <a:cs typeface="+mn-cs"/>
              </a:rPr>
              <a:t>After slide 4, share the White Rose </a:t>
            </a:r>
            <a:r>
              <a:rPr lang="en-US" sz="1200" i="1" kern="1200" dirty="0" err="1">
                <a:solidFill>
                  <a:schemeClr val="tx1"/>
                </a:solidFill>
                <a:effectLst/>
                <a:latin typeface="+mn-lt"/>
                <a:ea typeface="+mn-ea"/>
                <a:cs typeface="+mn-cs"/>
              </a:rPr>
              <a:t>Maths</a:t>
            </a:r>
            <a:r>
              <a:rPr lang="en-US" sz="1200" i="1" kern="1200" dirty="0">
                <a:solidFill>
                  <a:schemeClr val="tx1"/>
                </a:solidFill>
                <a:effectLst/>
                <a:latin typeface="+mn-lt"/>
                <a:ea typeface="+mn-ea"/>
                <a:cs typeface="+mn-cs"/>
              </a:rPr>
              <a:t> Hub video, </a:t>
            </a:r>
            <a:r>
              <a:rPr lang="en-US" sz="1200" b="1" i="1" kern="1200" dirty="0">
                <a:solidFill>
                  <a:schemeClr val="tx1"/>
                </a:solidFill>
                <a:effectLst/>
                <a:latin typeface="+mn-lt"/>
                <a:ea typeface="+mn-ea"/>
                <a:cs typeface="+mn-cs"/>
              </a:rPr>
              <a:t>The importance of concrete</a:t>
            </a:r>
            <a:r>
              <a:rPr lang="en-US" sz="1200" i="1" kern="1200" dirty="0">
                <a:solidFill>
                  <a:schemeClr val="tx1"/>
                </a:solidFill>
                <a:effectLst/>
                <a:latin typeface="+mn-lt"/>
                <a:ea typeface="+mn-ea"/>
                <a:cs typeface="+mn-cs"/>
              </a:rPr>
              <a:t>. Give teachers time to discuss what they like and/or dislike about the video and explore the key messages.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A26690F-C0F2-1E49-AD10-FAD56FBB692A}" type="slidenum">
              <a:rPr lang="en-US" smtClean="0"/>
              <a:t>32</a:t>
            </a:fld>
            <a:endParaRPr lang="en-US"/>
          </a:p>
        </p:txBody>
      </p:sp>
    </p:spTree>
    <p:extLst>
      <p:ext uri="{BB962C8B-B14F-4D97-AF65-F5344CB8AC3E}">
        <p14:creationId xmlns:p14="http://schemas.microsoft.com/office/powerpoint/2010/main" val="594504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Concrete manipulatives are essential learning tools, but if pupils use </a:t>
            </a:r>
            <a:r>
              <a:rPr lang="en-GB" sz="1200" u="sng" kern="1200" dirty="0">
                <a:solidFill>
                  <a:schemeClr val="tx1"/>
                </a:solidFill>
                <a:effectLst/>
                <a:latin typeface="+mn-lt"/>
                <a:ea typeface="+mn-ea"/>
                <a:cs typeface="+mn-cs"/>
              </a:rPr>
              <a:t>only </a:t>
            </a:r>
            <a:r>
              <a:rPr lang="en-GB" sz="1200" kern="1200" dirty="0">
                <a:solidFill>
                  <a:schemeClr val="tx1"/>
                </a:solidFill>
                <a:effectLst/>
                <a:latin typeface="+mn-lt"/>
                <a:ea typeface="+mn-ea"/>
                <a:cs typeface="+mn-cs"/>
              </a:rPr>
              <a:t>concrete resources, then they will become mechanics of maths, rather than mathematicians. With this in mind, t</a:t>
            </a:r>
            <a:r>
              <a:rPr lang="en-US" sz="1200" kern="1200" dirty="0">
                <a:solidFill>
                  <a:schemeClr val="tx1"/>
                </a:solidFill>
                <a:effectLst/>
                <a:latin typeface="+mn-lt"/>
                <a:ea typeface="+mn-ea"/>
                <a:cs typeface="+mn-cs"/>
              </a:rPr>
              <a:t>he final quote powerfully </a:t>
            </a:r>
            <a:r>
              <a:rPr lang="en-GB" sz="1200" kern="1200" dirty="0">
                <a:solidFill>
                  <a:schemeClr val="tx1"/>
                </a:solidFill>
                <a:effectLst/>
                <a:latin typeface="+mn-lt"/>
                <a:ea typeface="+mn-ea"/>
                <a:cs typeface="+mn-cs"/>
              </a:rPr>
              <a:t>reinforces and summarises to your staff the importance of switching through the </a:t>
            </a:r>
            <a:r>
              <a:rPr lang="en-GB" sz="1200" u="sng" kern="1200" dirty="0">
                <a:solidFill>
                  <a:schemeClr val="tx1"/>
                </a:solidFill>
                <a:effectLst/>
                <a:latin typeface="+mn-lt"/>
                <a:ea typeface="+mn-ea"/>
                <a:cs typeface="+mn-cs"/>
              </a:rPr>
              <a:t>three different modes </a:t>
            </a:r>
            <a:r>
              <a:rPr lang="en-GB" sz="1200" kern="1200" dirty="0">
                <a:solidFill>
                  <a:schemeClr val="tx1"/>
                </a:solidFill>
                <a:effectLst/>
                <a:latin typeface="+mn-lt"/>
                <a:ea typeface="+mn-ea"/>
                <a:cs typeface="+mn-cs"/>
              </a:rPr>
              <a:t>to develop and deepen understanding.</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A26690F-C0F2-1E49-AD10-FAD56FBB692A}" type="slidenum">
              <a:rPr lang="en-US" smtClean="0"/>
              <a:t>33</a:t>
            </a:fld>
            <a:endParaRPr lang="en-US"/>
          </a:p>
        </p:txBody>
      </p:sp>
    </p:spTree>
    <p:extLst>
      <p:ext uri="{BB962C8B-B14F-4D97-AF65-F5344CB8AC3E}">
        <p14:creationId xmlns:p14="http://schemas.microsoft.com/office/powerpoint/2010/main" val="3348062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16A95B5-EAD9-4766-9B39-AD12E63DB800}" type="slidenum">
              <a:rPr lang="en-GB" smtClean="0"/>
              <a:t>34</a:t>
            </a:fld>
            <a:endParaRPr lang="en-GB"/>
          </a:p>
        </p:txBody>
      </p:sp>
    </p:spTree>
    <p:extLst>
      <p:ext uri="{BB962C8B-B14F-4D97-AF65-F5344CB8AC3E}">
        <p14:creationId xmlns:p14="http://schemas.microsoft.com/office/powerpoint/2010/main" val="2640419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1F48B3A-9E49-46BC-8FFE-E38FB27BC053}" type="slidenum">
              <a:rPr lang="en-GB" smtClean="0"/>
              <a:t>37</a:t>
            </a:fld>
            <a:endParaRPr lang="en-GB"/>
          </a:p>
        </p:txBody>
      </p:sp>
    </p:spTree>
    <p:extLst>
      <p:ext uri="{BB962C8B-B14F-4D97-AF65-F5344CB8AC3E}">
        <p14:creationId xmlns:p14="http://schemas.microsoft.com/office/powerpoint/2010/main" val="36138175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Importance of learning spellings</a:t>
            </a:r>
            <a:r>
              <a:rPr lang="en-GB" baseline="0" dirty="0"/>
              <a:t> throughout the years as they come up in Y6!</a:t>
            </a:r>
            <a:endParaRPr lang="en-GB" dirty="0"/>
          </a:p>
        </p:txBody>
      </p:sp>
      <p:sp>
        <p:nvSpPr>
          <p:cNvPr id="4" name="Slide Number Placeholder 3"/>
          <p:cNvSpPr>
            <a:spLocks noGrp="1"/>
          </p:cNvSpPr>
          <p:nvPr>
            <p:ph type="sldNum" sz="quarter" idx="10"/>
          </p:nvPr>
        </p:nvSpPr>
        <p:spPr/>
        <p:txBody>
          <a:bodyPr/>
          <a:lstStyle/>
          <a:p>
            <a:fld id="{81F48B3A-9E49-46BC-8FFE-E38FB27BC053}" type="slidenum">
              <a:rPr lang="en-GB" smtClean="0"/>
              <a:t>38</a:t>
            </a:fld>
            <a:endParaRPr lang="en-GB"/>
          </a:p>
        </p:txBody>
      </p:sp>
    </p:spTree>
    <p:extLst>
      <p:ext uri="{BB962C8B-B14F-4D97-AF65-F5344CB8AC3E}">
        <p14:creationId xmlns:p14="http://schemas.microsoft.com/office/powerpoint/2010/main" val="2855754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16A95B5-EAD9-4766-9B39-AD12E63DB800}" type="slidenum">
              <a:rPr lang="en-GB" smtClean="0"/>
              <a:t>39</a:t>
            </a:fld>
            <a:endParaRPr lang="en-GB"/>
          </a:p>
        </p:txBody>
      </p:sp>
    </p:spTree>
    <p:extLst>
      <p:ext uri="{BB962C8B-B14F-4D97-AF65-F5344CB8AC3E}">
        <p14:creationId xmlns:p14="http://schemas.microsoft.com/office/powerpoint/2010/main" val="38079405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44</a:t>
            </a:fld>
            <a:endParaRPr lang="en-GB"/>
          </a:p>
        </p:txBody>
      </p:sp>
    </p:spTree>
    <p:extLst>
      <p:ext uri="{BB962C8B-B14F-4D97-AF65-F5344CB8AC3E}">
        <p14:creationId xmlns:p14="http://schemas.microsoft.com/office/powerpoint/2010/main" val="412802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16A95B5-EAD9-4766-9B39-AD12E63DB800}" type="slidenum">
              <a:rPr lang="en-GB" smtClean="0"/>
              <a:t>3</a:t>
            </a:fld>
            <a:endParaRPr lang="en-GB"/>
          </a:p>
        </p:txBody>
      </p:sp>
    </p:spTree>
    <p:extLst>
      <p:ext uri="{BB962C8B-B14F-4D97-AF65-F5344CB8AC3E}">
        <p14:creationId xmlns:p14="http://schemas.microsoft.com/office/powerpoint/2010/main" val="21819242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16A95B5-EAD9-4766-9B39-AD12E63DB800}" type="slidenum">
              <a:rPr lang="en-GB" smtClean="0"/>
              <a:t>48</a:t>
            </a:fld>
            <a:endParaRPr lang="en-GB"/>
          </a:p>
        </p:txBody>
      </p:sp>
    </p:spTree>
    <p:extLst>
      <p:ext uri="{BB962C8B-B14F-4D97-AF65-F5344CB8AC3E}">
        <p14:creationId xmlns:p14="http://schemas.microsoft.com/office/powerpoint/2010/main" val="10964069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1F48B3A-9E49-46BC-8FFE-E38FB27BC053}" type="slidenum">
              <a:rPr lang="en-GB" smtClean="0"/>
              <a:t>50</a:t>
            </a:fld>
            <a:endParaRPr lang="en-GB"/>
          </a:p>
        </p:txBody>
      </p:sp>
    </p:spTree>
    <p:extLst>
      <p:ext uri="{BB962C8B-B14F-4D97-AF65-F5344CB8AC3E}">
        <p14:creationId xmlns:p14="http://schemas.microsoft.com/office/powerpoint/2010/main" val="17430973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1F48B3A-9E49-46BC-8FFE-E38FB27BC053}" type="slidenum">
              <a:rPr lang="en-GB" smtClean="0"/>
              <a:t>52</a:t>
            </a:fld>
            <a:endParaRPr lang="en-GB"/>
          </a:p>
        </p:txBody>
      </p:sp>
    </p:spTree>
    <p:extLst>
      <p:ext uri="{BB962C8B-B14F-4D97-AF65-F5344CB8AC3E}">
        <p14:creationId xmlns:p14="http://schemas.microsoft.com/office/powerpoint/2010/main" val="1401808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4 ‘cs’ are the key aspects of staying safe online. Handout in your packs for additional information.</a:t>
            </a:r>
          </a:p>
        </p:txBody>
      </p:sp>
      <p:sp>
        <p:nvSpPr>
          <p:cNvPr id="4" name="Slide Number Placeholder 3"/>
          <p:cNvSpPr>
            <a:spLocks noGrp="1"/>
          </p:cNvSpPr>
          <p:nvPr>
            <p:ph type="sldNum" sz="quarter" idx="5"/>
          </p:nvPr>
        </p:nvSpPr>
        <p:spPr/>
        <p:txBody>
          <a:bodyPr/>
          <a:lstStyle/>
          <a:p>
            <a:fld id="{0419AFC9-8FED-476A-9AF1-A8970A59CF89}" type="slidenum">
              <a:rPr lang="en-GB" smtClean="0"/>
              <a:t>8</a:t>
            </a:fld>
            <a:endParaRPr lang="en-GB"/>
          </a:p>
        </p:txBody>
      </p:sp>
    </p:spTree>
    <p:extLst>
      <p:ext uri="{BB962C8B-B14F-4D97-AF65-F5344CB8AC3E}">
        <p14:creationId xmlns:p14="http://schemas.microsoft.com/office/powerpoint/2010/main" val="1331241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E95BFC4-4B86-4306-AD32-35B5EFF8204C}" type="slidenum">
              <a:rPr lang="en-GB" smtClean="0"/>
              <a:t>10</a:t>
            </a:fld>
            <a:endParaRPr lang="en-GB"/>
          </a:p>
        </p:txBody>
      </p:sp>
    </p:spTree>
    <p:extLst>
      <p:ext uri="{BB962C8B-B14F-4D97-AF65-F5344CB8AC3E}">
        <p14:creationId xmlns:p14="http://schemas.microsoft.com/office/powerpoint/2010/main" val="185446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E95BFC4-4B86-4306-AD32-35B5EFF8204C}" type="slidenum">
              <a:rPr lang="en-GB" smtClean="0"/>
              <a:t>11</a:t>
            </a:fld>
            <a:endParaRPr lang="en-GB"/>
          </a:p>
        </p:txBody>
      </p:sp>
    </p:spTree>
    <p:extLst>
      <p:ext uri="{BB962C8B-B14F-4D97-AF65-F5344CB8AC3E}">
        <p14:creationId xmlns:p14="http://schemas.microsoft.com/office/powerpoint/2010/main" val="1257715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What can you do?</a:t>
            </a:r>
            <a:r>
              <a:rPr lang="en-GB" sz="1200" b="1"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There are a lot of practical</a:t>
            </a:r>
            <a:r>
              <a:rPr lang="en-GB" sz="1200" b="0" kern="1200" baseline="0" dirty="0">
                <a:solidFill>
                  <a:schemeClr val="tx1"/>
                </a:solidFill>
                <a:effectLst/>
                <a:latin typeface="+mn-lt"/>
                <a:ea typeface="+mn-ea"/>
                <a:cs typeface="+mn-cs"/>
              </a:rPr>
              <a:t> things you can do to support your child to stay safe online.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Talk to your child about their life online</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When opening the conversation with your child start with positives, finding out as much as you can about what your child does online and what it means to them. Have ongoing conversations with your child about who they are talking to online. Questions about whether they know them in real life and what they share are vital to support your child to be safer online. </a:t>
            </a:r>
            <a:r>
              <a:rPr lang="en-GB" sz="1200" dirty="0"/>
              <a:t>Be non-judgemental and supportive in these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Make sure your child knows where to go for support</a:t>
            </a:r>
            <a:r>
              <a:rPr lang="en-GB" sz="1200" b="0" kern="1200" baseline="0" dirty="0">
                <a:solidFill>
                  <a:schemeClr val="tx1"/>
                </a:solidFill>
                <a:effectLst/>
                <a:latin typeface="+mn-lt"/>
                <a:ea typeface="+mn-ea"/>
                <a:cs typeface="+mn-cs"/>
              </a:rPr>
              <a:t> - </a:t>
            </a:r>
            <a:r>
              <a:rPr lang="en-GB" sz="1200" kern="1200" dirty="0">
                <a:solidFill>
                  <a:schemeClr val="tx1"/>
                </a:solidFill>
                <a:effectLst/>
                <a:latin typeface="+mn-lt"/>
                <a:ea typeface="+mn-ea"/>
                <a:cs typeface="+mn-cs"/>
              </a:rPr>
              <a:t>Help your child to identify adults that are there to help them. Children can sometimes feel they are to blame if something goes wrong online. Remind your child that they can always speak to an you or another adult they trust if they are worried, no matter what may have happened.</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Don’t threaten to ban technology – </a:t>
            </a:r>
            <a:r>
              <a:rPr lang="en-GB" sz="1200" kern="1200" dirty="0">
                <a:solidFill>
                  <a:schemeClr val="tx1"/>
                </a:solidFill>
                <a:effectLst/>
                <a:latin typeface="+mn-lt"/>
                <a:ea typeface="+mn-ea"/>
                <a:cs typeface="+mn-cs"/>
              </a:rPr>
              <a:t>It can help to suggest taking a break from an app for a period of time. This can help children learn from what happened, rather than banning them from the internet all together. Technology</a:t>
            </a:r>
            <a:r>
              <a:rPr lang="en-GB" sz="1200" kern="1200" baseline="0" dirty="0">
                <a:solidFill>
                  <a:schemeClr val="tx1"/>
                </a:solidFill>
                <a:effectLst/>
                <a:latin typeface="+mn-lt"/>
                <a:ea typeface="+mn-ea"/>
                <a:cs typeface="+mn-cs"/>
              </a:rPr>
              <a:t> can provide sources of support to children and it is important not to ban them from this, which could lead to them taking greater risks by accessing tech somewhere else.</a:t>
            </a:r>
            <a:endParaRPr lang="en-GB" sz="1200" b="0" kern="1200" baseline="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Practical</a:t>
            </a:r>
            <a:r>
              <a:rPr lang="en-GB" sz="1200" b="1" kern="1200" baseline="0" dirty="0">
                <a:solidFill>
                  <a:schemeClr val="tx1"/>
                </a:solidFill>
                <a:effectLst/>
                <a:latin typeface="+mn-lt"/>
                <a:ea typeface="+mn-ea"/>
                <a:cs typeface="+mn-cs"/>
              </a:rPr>
              <a:t> steps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Create</a:t>
            </a:r>
            <a:r>
              <a:rPr lang="en-GB" sz="1200" b="1" kern="1200" baseline="0" dirty="0">
                <a:solidFill>
                  <a:schemeClr val="tx1"/>
                </a:solidFill>
                <a:effectLst/>
                <a:latin typeface="+mn-lt"/>
                <a:ea typeface="+mn-ea"/>
                <a:cs typeface="+mn-cs"/>
              </a:rPr>
              <a:t> a family agreement </a:t>
            </a:r>
            <a:r>
              <a:rPr lang="en-GB" sz="1200" kern="1200" baseline="0" dirty="0">
                <a:solidFill>
                  <a:schemeClr val="tx1"/>
                </a:solidFill>
                <a:effectLst/>
                <a:latin typeface="+mn-lt"/>
                <a:ea typeface="+mn-ea"/>
                <a:cs typeface="+mn-cs"/>
              </a:rPr>
              <a:t>- </a:t>
            </a:r>
            <a:r>
              <a:rPr lang="en-GB" dirty="0"/>
              <a:t>Before giving your child a device establish boundaries and rules. This</a:t>
            </a:r>
            <a:r>
              <a:rPr lang="en-GB" baseline="0" dirty="0"/>
              <a:t> is m</a:t>
            </a:r>
            <a:r>
              <a:rPr lang="en-GB" dirty="0"/>
              <a:t>uch easier to do before a device is given rather than after. Parents should research and review the apps/tech they are allowing their child to use, and set clear rules of use at the start and reiterate and review as the child uses it.</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Use</a:t>
            </a:r>
            <a:r>
              <a:rPr lang="en-GB" sz="1200" b="1" kern="1200" baseline="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devices in public spaces -</a:t>
            </a:r>
            <a:r>
              <a:rPr lang="en-GB" sz="1200" kern="1200" dirty="0">
                <a:solidFill>
                  <a:schemeClr val="tx1"/>
                </a:solidFill>
                <a:effectLst/>
                <a:latin typeface="+mn-lt"/>
                <a:ea typeface="+mn-ea"/>
                <a:cs typeface="+mn-cs"/>
              </a:rPr>
              <a:t> We understand that you can’t always be there with them, although if your child is primary school aged they should not access the internet unsupervised in private spaces, such as alone in a bedroom or bathroom. As young people develop, they often seek more privacy and autonomy in both their online and offline world</a:t>
            </a:r>
            <a:r>
              <a:rPr lang="en-GB" sz="1200" kern="1200" baseline="0" dirty="0">
                <a:solidFill>
                  <a:schemeClr val="tx1"/>
                </a:solidFill>
                <a:effectLst/>
                <a:latin typeface="+mn-lt"/>
                <a:ea typeface="+mn-ea"/>
                <a:cs typeface="+mn-cs"/>
              </a:rPr>
              <a:t> but </a:t>
            </a:r>
            <a:r>
              <a:rPr lang="en-GB" sz="1200" kern="1200" dirty="0">
                <a:solidFill>
                  <a:schemeClr val="tx1"/>
                </a:solidFill>
                <a:effectLst/>
                <a:latin typeface="+mn-lt"/>
                <a:ea typeface="+mn-ea"/>
                <a:cs typeface="+mn-cs"/>
              </a:rPr>
              <a:t>it’s important to consider whether your child is developmentally ready to be left unsupervised using devices. Young children do not have reasoning skills to keep themselves safe independently,</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if they are faced with experienced offenders who know how to manipulate and overpower children.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a:t>
            </a:r>
          </a:p>
          <a:p>
            <a:r>
              <a:rPr lang="en-GB" b="1" dirty="0"/>
              <a:t>Parental</a:t>
            </a:r>
            <a:r>
              <a:rPr lang="en-GB" b="1" baseline="0" dirty="0"/>
              <a:t> controls – </a:t>
            </a:r>
            <a:r>
              <a:rPr lang="en-GB" sz="1200" kern="1200" dirty="0">
                <a:solidFill>
                  <a:schemeClr val="tx1"/>
                </a:solidFill>
                <a:effectLst/>
                <a:latin typeface="+mn-lt"/>
                <a:ea typeface="+mn-ea"/>
                <a:cs typeface="+mn-cs"/>
              </a:rPr>
              <a:t>For detailed guidance on all the different types of parental controls, you can use an </a:t>
            </a:r>
            <a:r>
              <a:rPr lang="en-GB" sz="1200" u="none" strike="noStrike" kern="1200" dirty="0">
                <a:solidFill>
                  <a:schemeClr val="tx1"/>
                </a:solidFill>
                <a:effectLst/>
                <a:latin typeface="+mn-lt"/>
                <a:ea typeface="+mn-ea"/>
                <a:cs typeface="+mn-cs"/>
                <a:hlinkClick r:id="rId3" tooltip="Internet Matters"/>
              </a:rPr>
              <a:t>online tool from Internet Matters</a:t>
            </a:r>
            <a:r>
              <a:rPr lang="en-GB" sz="1200" kern="1200" dirty="0">
                <a:solidFill>
                  <a:schemeClr val="tx1"/>
                </a:solidFill>
                <a:effectLst/>
                <a:latin typeface="+mn-lt"/>
                <a:ea typeface="+mn-ea"/>
                <a:cs typeface="+mn-cs"/>
              </a:rPr>
              <a:t> . This gives you the chance to set up a personalised list of the controls used in your home on all your different devices. There is also advice on how to use all the various controls, with videos and step-by-step instructions.</a:t>
            </a:r>
            <a:endParaRPr lang="en-GB" b="1" baseline="0" dirty="0"/>
          </a:p>
          <a:p>
            <a:pPr lvl="0"/>
            <a:r>
              <a:rPr lang="en-GB" b="1" baseline="0" dirty="0"/>
              <a:t>Report any concerns </a:t>
            </a:r>
            <a:r>
              <a:rPr lang="en-GB" baseline="0" dirty="0"/>
              <a:t>– if you have any concerns about online sexual abuse, report these immediately to local police, NCA-CEOP or the NSPCC. </a:t>
            </a:r>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t>12</a:t>
            </a:fld>
            <a:endParaRPr lang="en-GB"/>
          </a:p>
        </p:txBody>
      </p:sp>
    </p:spTree>
    <p:extLst>
      <p:ext uri="{BB962C8B-B14F-4D97-AF65-F5344CB8AC3E}">
        <p14:creationId xmlns:p14="http://schemas.microsoft.com/office/powerpoint/2010/main" val="3752114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Talk to your child</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a:t>
            </a:r>
            <a:r>
              <a:rPr lang="en-GB" baseline="0" dirty="0"/>
              <a:t> best way you can protect your child is to establish a positive relationship with them around their life online. Talk to them – not just once, but have ongoing conversations as part of your family life. </a:t>
            </a:r>
          </a:p>
          <a:p>
            <a:r>
              <a:rPr lang="en-GB" sz="1200" b="1" kern="1200" dirty="0">
                <a:solidFill>
                  <a:schemeClr val="tx1"/>
                </a:solidFill>
                <a:effectLst/>
                <a:latin typeface="+mn-lt"/>
                <a:ea typeface="+mn-ea"/>
                <a:cs typeface="+mn-cs"/>
              </a:rPr>
              <a:t>Find a good time and place. </a:t>
            </a:r>
            <a:r>
              <a:rPr lang="en-GB" sz="1200" kern="1200" dirty="0">
                <a:solidFill>
                  <a:schemeClr val="tx1"/>
                </a:solidFill>
                <a:effectLst/>
                <a:latin typeface="+mn-lt"/>
                <a:ea typeface="+mn-ea"/>
                <a:cs typeface="+mn-cs"/>
              </a:rPr>
              <a:t>Pick an opportunity when you know you’re not going to be interrupted and you are both going to feel comfortable and have enough time – without turning it into one of those ‘special talks’ moments.</a:t>
            </a:r>
          </a:p>
          <a:p>
            <a:r>
              <a:rPr lang="en-GB" sz="1200" b="1" kern="1200" dirty="0">
                <a:solidFill>
                  <a:schemeClr val="tx1"/>
                </a:solidFill>
                <a:effectLst/>
                <a:latin typeface="+mn-lt"/>
                <a:ea typeface="+mn-ea"/>
                <a:cs typeface="+mn-cs"/>
              </a:rPr>
              <a:t>Think about how you are going to introduce the subject.  </a:t>
            </a:r>
            <a:r>
              <a:rPr lang="en-GB" sz="1200" kern="1200" dirty="0">
                <a:solidFill>
                  <a:schemeClr val="tx1"/>
                </a:solidFill>
                <a:effectLst/>
                <a:latin typeface="+mn-lt"/>
                <a:ea typeface="+mn-ea"/>
                <a:cs typeface="+mn-cs"/>
              </a:rPr>
              <a:t>You could mention a recent story that they might have heard about or just explain why you would like to talk to them about something.</a:t>
            </a:r>
          </a:p>
          <a:p>
            <a:r>
              <a:rPr lang="en-GB" sz="1200" b="1" kern="1200" dirty="0">
                <a:solidFill>
                  <a:schemeClr val="tx1"/>
                </a:solidFill>
                <a:effectLst/>
                <a:latin typeface="+mn-lt"/>
                <a:ea typeface="+mn-ea"/>
                <a:cs typeface="+mn-cs"/>
              </a:rPr>
              <a:t>Explain to them any worries you</a:t>
            </a:r>
            <a:r>
              <a:rPr lang="en-GB" sz="1200" b="1" kern="1200" baseline="0" dirty="0">
                <a:solidFill>
                  <a:schemeClr val="tx1"/>
                </a:solidFill>
                <a:effectLst/>
                <a:latin typeface="+mn-lt"/>
                <a:ea typeface="+mn-ea"/>
                <a:cs typeface="+mn-cs"/>
              </a:rPr>
              <a:t> have. </a:t>
            </a:r>
            <a:r>
              <a:rPr lang="en-GB" sz="1200" kern="1200" dirty="0">
                <a:solidFill>
                  <a:schemeClr val="tx1"/>
                </a:solidFill>
                <a:effectLst/>
                <a:latin typeface="+mn-lt"/>
                <a:ea typeface="+mn-ea"/>
                <a:cs typeface="+mn-cs"/>
              </a:rPr>
              <a:t>Your child might think that you are getting worried for no good reason, but if you explain why something is troubling you they will understand why you want to talk to them. Tell them if it is something you have read about or seen their friends doing. </a:t>
            </a:r>
            <a:endParaRPr lang="en-GB"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Listen. Don’t judge. Learn. </a:t>
            </a:r>
            <a:r>
              <a:rPr lang="en-GB" baseline="0" dirty="0"/>
              <a:t>Find out more about what they </a:t>
            </a:r>
            <a:r>
              <a:rPr lang="en-GB" sz="1200" kern="1200" dirty="0">
                <a:solidFill>
                  <a:schemeClr val="tx1"/>
                </a:solidFill>
                <a:effectLst/>
                <a:latin typeface="+mn-lt"/>
                <a:ea typeface="+mn-ea"/>
                <a:cs typeface="+mn-cs"/>
              </a:rPr>
              <a:t>encounter online; what they are doing, where they go, what they like and don’t like. Parental engagement in the positive aspect of being online and not just the risky things will help your child to talk more openly about their internet use, including anything that worries them.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most difficult conversations can be made easier if your child understands that you care about them and whatever the outcome you will love them just as much.</a:t>
            </a:r>
            <a:r>
              <a:rPr lang="en-GB" sz="1200" kern="1200" baseline="0" dirty="0">
                <a:solidFill>
                  <a:schemeClr val="tx1"/>
                </a:solidFill>
                <a:effectLst/>
                <a:latin typeface="+mn-lt"/>
                <a:ea typeface="+mn-ea"/>
                <a:cs typeface="+mn-cs"/>
              </a:rPr>
              <a:t> </a:t>
            </a:r>
            <a:r>
              <a:rPr lang="en-GB" baseline="0" dirty="0"/>
              <a:t>One of the biggest barriers to young people seeking help if something goes wrong online is the fear of being blamed, getting into trouble, and suffering repercussions (such as tech being taken away). Make sure your child knows that they can come to you for help if they are ever worried and that they won’t get into trouble. Young people who are banned from going online, or who feel that what they are doing is wrong, are less likely to ask for help and that makes them less safe.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i="1" baseline="0" dirty="0"/>
              <a:t>This is not on the slide but an important point to raise. </a:t>
            </a:r>
            <a:r>
              <a:rPr lang="en-GB" b="1" baseline="0" dirty="0"/>
              <a:t>Parental controls </a:t>
            </a:r>
            <a:r>
              <a:rPr lang="en-GB" baseline="0" dirty="0"/>
              <a:t>- </a:t>
            </a:r>
            <a:r>
              <a:rPr lang="en-GB" sz="1200" kern="1200" dirty="0">
                <a:solidFill>
                  <a:schemeClr val="tx1"/>
                </a:solidFill>
                <a:effectLst/>
                <a:latin typeface="+mn-lt"/>
                <a:ea typeface="+mn-ea"/>
                <a:cs typeface="+mn-cs"/>
              </a:rPr>
              <a:t>Controls are an</a:t>
            </a:r>
            <a:r>
              <a:rPr lang="en-GB" sz="1200" kern="1200" baseline="0" dirty="0">
                <a:solidFill>
                  <a:schemeClr val="tx1"/>
                </a:solidFill>
                <a:effectLst/>
                <a:latin typeface="+mn-lt"/>
                <a:ea typeface="+mn-ea"/>
                <a:cs typeface="+mn-cs"/>
              </a:rPr>
              <a:t> important </a:t>
            </a:r>
            <a:r>
              <a:rPr lang="en-GB" sz="1200" kern="1200" dirty="0">
                <a:solidFill>
                  <a:schemeClr val="tx1"/>
                </a:solidFill>
                <a:effectLst/>
                <a:latin typeface="+mn-lt"/>
                <a:ea typeface="+mn-ea"/>
                <a:cs typeface="+mn-cs"/>
              </a:rPr>
              <a:t>first step to helping to protect your child online, but they are not a single solution to staying safe; talking to your children and encouraging responsible behaviour is critical. For detailed guidance on all the different types of control, you can use this </a:t>
            </a:r>
            <a:r>
              <a:rPr lang="en-GB" sz="1200" u="sng" kern="1200" dirty="0">
                <a:solidFill>
                  <a:schemeClr val="tx1"/>
                </a:solidFill>
                <a:effectLst/>
                <a:latin typeface="+mn-lt"/>
                <a:ea typeface="+mn-ea"/>
                <a:cs typeface="+mn-cs"/>
                <a:hlinkClick r:id="rId3" tooltip="Internet Matters"/>
              </a:rPr>
              <a:t>online tool from Internet Matters</a:t>
            </a:r>
            <a:r>
              <a:rPr lang="en-GB" sz="1200" kern="1200" dirty="0">
                <a:solidFill>
                  <a:schemeClr val="tx1"/>
                </a:solidFill>
                <a:effectLst/>
                <a:latin typeface="+mn-lt"/>
                <a:ea typeface="+mn-ea"/>
                <a:cs typeface="+mn-cs"/>
              </a:rPr>
              <a:t>. This gives you the chance to set up a personalised list of the controls used in your home on all your different devices. There is also advice on how to use all the various controls, with videos and step-by-step instructions.</a:t>
            </a:r>
            <a:endParaRPr lang="en-GB" sz="1200" b="0" i="0" u="none" strike="noStrike"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95BFC4-4B86-4306-AD32-35B5EFF8204C}" type="slidenum">
              <a:rPr lang="en-GB" smtClean="0"/>
              <a:t>13</a:t>
            </a:fld>
            <a:endParaRPr lang="en-GB"/>
          </a:p>
        </p:txBody>
      </p:sp>
    </p:spTree>
    <p:extLst>
      <p:ext uri="{BB962C8B-B14F-4D97-AF65-F5344CB8AC3E}">
        <p14:creationId xmlns:p14="http://schemas.microsoft.com/office/powerpoint/2010/main" val="4140119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u="none" strike="noStrike" kern="1200" baseline="0" dirty="0">
                <a:solidFill>
                  <a:schemeClr val="tx1"/>
                </a:solidFill>
                <a:latin typeface="+mn-lt"/>
                <a:ea typeface="+mn-ea"/>
                <a:cs typeface="+mn-cs"/>
              </a:rPr>
              <a:t>Note to presenter: Before delivering this section, familiarise yourself with NCA-CEOP’s website and advice pages by visiting </a:t>
            </a:r>
            <a:r>
              <a:rPr lang="en-GB" sz="1200" b="0" i="0" u="sng" strike="noStrike" kern="1200" baseline="0" dirty="0">
                <a:solidFill>
                  <a:schemeClr val="tx1"/>
                </a:solidFill>
                <a:latin typeface="+mn-lt"/>
                <a:ea typeface="+mn-ea"/>
                <a:cs typeface="+mn-cs"/>
              </a:rPr>
              <a:t>www.ceop.police.uk</a:t>
            </a:r>
            <a:r>
              <a:rPr lang="en-GB" sz="1200" b="0" i="1" u="none" strike="noStrike" kern="1200" baseline="0" dirty="0">
                <a:solidFill>
                  <a:schemeClr val="tx1"/>
                </a:solidFill>
                <a:latin typeface="+mn-lt"/>
                <a:ea typeface="+mn-ea"/>
                <a:cs typeface="+mn-cs"/>
              </a:rPr>
              <a:t>.The website has information on: </a:t>
            </a:r>
          </a:p>
          <a:p>
            <a:endParaRPr lang="en-GB"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GB" sz="1200" b="0" i="1" u="none" strike="noStrike" kern="1200" baseline="0" dirty="0">
                <a:solidFill>
                  <a:schemeClr val="tx1"/>
                </a:solidFill>
                <a:latin typeface="+mn-lt"/>
                <a:ea typeface="+mn-ea"/>
                <a:cs typeface="+mn-cs"/>
              </a:rPr>
              <a:t>When to report to NCA-CEOP </a:t>
            </a:r>
          </a:p>
          <a:p>
            <a:pPr marL="171450" indent="-171450">
              <a:buFont typeface="Arial" panose="020B0604020202020204" pitchFamily="34" charset="0"/>
              <a:buChar char="•"/>
            </a:pPr>
            <a:r>
              <a:rPr lang="en-GB" sz="1200" b="0" i="1" u="none" strike="noStrike" kern="1200" baseline="0" dirty="0">
                <a:solidFill>
                  <a:schemeClr val="tx1"/>
                </a:solidFill>
                <a:latin typeface="+mn-lt"/>
                <a:ea typeface="+mn-ea"/>
                <a:cs typeface="+mn-cs"/>
              </a:rPr>
              <a:t>What happens when a report is made to NCA-CEOP </a:t>
            </a:r>
          </a:p>
          <a:p>
            <a:pPr marL="171450" indent="-171450">
              <a:buFont typeface="Arial" panose="020B0604020202020204" pitchFamily="34" charset="0"/>
              <a:buChar char="•"/>
            </a:pPr>
            <a:r>
              <a:rPr lang="en-GB" sz="1200" b="0" i="1" u="none" strike="noStrike" kern="1200" baseline="0" dirty="0">
                <a:solidFill>
                  <a:schemeClr val="tx1"/>
                </a:solidFill>
                <a:latin typeface="+mn-lt"/>
                <a:ea typeface="+mn-ea"/>
                <a:cs typeface="+mn-cs"/>
              </a:rPr>
              <a:t>How NCA-CEOP can help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NCA-CEOP website is known as the ‘safety centre’ as it hosts an online reporting tool, made specifically for children and young people in order for them to report concerns relating to online sexual abuse and exploitation directly to NCA-CEOP. Parents and carers can also report to NCA-CEOP if they are worried about a child or young person in their care. The buttons on the right hand side of the screen link to the safety centre. The Click CEOP button can be embedded on external websites, such as a school’s website (</a:t>
            </a:r>
            <a:r>
              <a:rPr lang="en-GB" sz="1200" b="0" i="1" u="none" strike="noStrike" kern="1200" baseline="0" dirty="0">
                <a:solidFill>
                  <a:schemeClr val="tx1"/>
                </a:solidFill>
                <a:latin typeface="+mn-lt"/>
                <a:ea typeface="+mn-ea"/>
                <a:cs typeface="+mn-cs"/>
              </a:rPr>
              <a:t>if you have the button on your organisations website tell audience where this can be found</a:t>
            </a:r>
            <a:r>
              <a:rPr lang="en-GB" sz="1200" b="0" i="0" u="none" strike="noStrike" kern="1200" baseline="0" dirty="0">
                <a:solidFill>
                  <a:schemeClr val="tx1"/>
                </a:solidFill>
                <a:latin typeface="+mn-lt"/>
                <a:ea typeface="+mn-ea"/>
                <a:cs typeface="+mn-cs"/>
              </a:rPr>
              <a:t>) and the ‘worried about something’ button is hosted on the </a:t>
            </a:r>
            <a:r>
              <a:rPr lang="en-GB" sz="1200" b="0" i="0" u="none" strike="noStrike" kern="1200" baseline="0" dirty="0" err="1">
                <a:solidFill>
                  <a:schemeClr val="tx1"/>
                </a:solidFill>
                <a:latin typeface="+mn-lt"/>
                <a:ea typeface="+mn-ea"/>
                <a:cs typeface="+mn-cs"/>
              </a:rPr>
              <a:t>Thinkuknow</a:t>
            </a:r>
            <a:r>
              <a:rPr lang="en-GB" sz="1200" b="0" i="0" u="none" strike="noStrike" kern="1200" baseline="0" dirty="0">
                <a:solidFill>
                  <a:schemeClr val="tx1"/>
                </a:solidFill>
                <a:latin typeface="+mn-lt"/>
                <a:ea typeface="+mn-ea"/>
                <a:cs typeface="+mn-cs"/>
              </a:rPr>
              <a:t> 8-10 year old website.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NCA-CEOP takes all reports seriously. The reporting form is designed to be as accessible as possible by children, but it is highly recommend that young children of primary school age seek the support of an adult they trust to help them make a report.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It is not possible to report to NCA-CEOP anonymously. NCA-CEOP advise any urgent reports where a child is in immediate danger should be reported to the local police force where the child is located.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Cyberbullying should </a:t>
            </a:r>
            <a:r>
              <a:rPr lang="en-GB" sz="1200" b="1" i="0" u="none" strike="noStrike" kern="1200" baseline="0" dirty="0">
                <a:solidFill>
                  <a:schemeClr val="tx1"/>
                </a:solidFill>
                <a:latin typeface="+mn-lt"/>
                <a:ea typeface="+mn-ea"/>
                <a:cs typeface="+mn-cs"/>
              </a:rPr>
              <a:t>not </a:t>
            </a:r>
            <a:r>
              <a:rPr lang="en-GB" sz="1200" b="0" i="0" u="none" strike="noStrike" kern="1200" baseline="0" dirty="0">
                <a:solidFill>
                  <a:schemeClr val="tx1"/>
                </a:solidFill>
                <a:latin typeface="+mn-lt"/>
                <a:ea typeface="+mn-ea"/>
                <a:cs typeface="+mn-cs"/>
              </a:rPr>
              <a:t>be reported to NCA-CEOP as it falls outside their remit of CSAE. Children and young people should be directed to speak to an adult they trust, and/or referred to </a:t>
            </a:r>
            <a:r>
              <a:rPr lang="en-GB" sz="1200" b="0" i="0" u="none" strike="noStrike" kern="1200" baseline="0" dirty="0" err="1">
                <a:solidFill>
                  <a:schemeClr val="tx1"/>
                </a:solidFill>
                <a:latin typeface="+mn-lt"/>
                <a:ea typeface="+mn-ea"/>
                <a:cs typeface="+mn-cs"/>
              </a:rPr>
              <a:t>Childline</a:t>
            </a:r>
            <a:r>
              <a:rPr lang="en-GB" sz="1200" b="0" i="0" u="none" strike="noStrike" kern="1200" baseline="0" dirty="0">
                <a:solidFill>
                  <a:schemeClr val="tx1"/>
                </a:solidFill>
                <a:latin typeface="+mn-lt"/>
                <a:ea typeface="+mn-ea"/>
                <a:cs typeface="+mn-cs"/>
              </a:rPr>
              <a:t>, if they would like to speak to someone about how they are feeling. </a:t>
            </a:r>
            <a:endParaRPr lang="en-GB" b="0" dirty="0"/>
          </a:p>
          <a:p>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1335553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smtClean="0"/>
              <a:pPr/>
              <a:t>9/22/2023</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37005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9/22/2023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564284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9/22/2023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412582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ndard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D70B23-5D19-42BD-868A-EF66736674B0}"/>
              </a:ext>
            </a:extLst>
          </p:cNvPr>
          <p:cNvPicPr>
            <a:picLocks noChangeAspect="1"/>
          </p:cNvPicPr>
          <p:nvPr userDrawn="1"/>
        </p:nvPicPr>
        <p:blipFill>
          <a:blip r:embed="rId2"/>
          <a:stretch>
            <a:fillRect/>
          </a:stretch>
        </p:blipFill>
        <p:spPr>
          <a:xfrm>
            <a:off x="2" y="9331"/>
            <a:ext cx="12191997" cy="6857998"/>
          </a:xfrm>
          <a:prstGeom prst="rect">
            <a:avLst/>
          </a:prstGeom>
        </p:spPr>
      </p:pic>
      <p:sp>
        <p:nvSpPr>
          <p:cNvPr id="2" name="Title 7">
            <a:extLst>
              <a:ext uri="{FF2B5EF4-FFF2-40B4-BE49-F238E27FC236}">
                <a16:creationId xmlns:a16="http://schemas.microsoft.com/office/drawing/2014/main" id="{00C847AB-C3E2-4B0D-84A1-F00322F28DE7}"/>
              </a:ext>
            </a:extLst>
          </p:cNvPr>
          <p:cNvSpPr>
            <a:spLocks noGrp="1"/>
          </p:cNvSpPr>
          <p:nvPr>
            <p:ph type="title" hasCustomPrompt="1"/>
          </p:nvPr>
        </p:nvSpPr>
        <p:spPr>
          <a:xfrm>
            <a:off x="579032" y="471156"/>
            <a:ext cx="8689376" cy="209985"/>
          </a:xfrm>
        </p:spPr>
        <p:txBody>
          <a:bodyPr>
            <a:noAutofit/>
          </a:bodyPr>
          <a:lstStyle>
            <a:lvl1pPr>
              <a:defRPr sz="2800" b="1">
                <a:solidFill>
                  <a:srgbClr val="1D3661"/>
                </a:solidFill>
                <a:latin typeface="Candara" panose="020E0502030303020204" pitchFamily="34" charset="0"/>
              </a:defRPr>
            </a:lvl1pPr>
          </a:lstStyle>
          <a:p>
            <a:r>
              <a:rPr lang="en-US" dirty="0"/>
              <a:t>Heading goes here</a:t>
            </a:r>
            <a:endParaRPr lang="en-GB" dirty="0"/>
          </a:p>
        </p:txBody>
      </p:sp>
    </p:spTree>
    <p:extLst>
      <p:ext uri="{BB962C8B-B14F-4D97-AF65-F5344CB8AC3E}">
        <p14:creationId xmlns:p14="http://schemas.microsoft.com/office/powerpoint/2010/main" val="953012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9/22/2023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890120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smtClean="0"/>
              <a:pPr/>
              <a:t>9/22/2023</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62746567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9/22/2023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79838450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9/22/2023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84876032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9/22/2023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00429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9/22/2023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121373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smtClean="0"/>
              <a:t>9/22/2023</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06830882"/>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t>9/22/2023</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45396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smtClean="0"/>
              <a:pPr/>
              <a:t>9/22/2023</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427849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hyperlink" Target="https://www.childnet.com/resources/supporting-young-people-onlin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hyperlink" Target="https://www.thinkuknow.co.uk/8_10/watch/"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1.jpg"/><Relationship Id="rId13" Type="http://schemas.openxmlformats.org/officeDocument/2006/relationships/image" Target="../media/image56.jpg"/><Relationship Id="rId3" Type="http://schemas.openxmlformats.org/officeDocument/2006/relationships/image" Target="../media/image46.jpeg"/><Relationship Id="rId7" Type="http://schemas.openxmlformats.org/officeDocument/2006/relationships/image" Target="../media/image50.jpg"/><Relationship Id="rId12" Type="http://schemas.openxmlformats.org/officeDocument/2006/relationships/image" Target="../media/image55.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jpg"/><Relationship Id="rId5" Type="http://schemas.openxmlformats.org/officeDocument/2006/relationships/image" Target="../media/image48.png"/><Relationship Id="rId10" Type="http://schemas.openxmlformats.org/officeDocument/2006/relationships/image" Target="../media/image53.jpg"/><Relationship Id="rId4" Type="http://schemas.openxmlformats.org/officeDocument/2006/relationships/image" Target="../media/image47.jpg"/><Relationship Id="rId9" Type="http://schemas.openxmlformats.org/officeDocument/2006/relationships/image" Target="../media/image52.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timestables.co.uk/multiplication-tables-check/"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0.tmp"/></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safeguarding@coton-in-the-elms.derbyshire.sch.uk"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https://www.childnet.com/resources/supporting-young-people-onlin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Year 4 </a:t>
            </a:r>
            <a:r>
              <a:rPr lang="en-GB"/>
              <a:t>curriculum workshop</a:t>
            </a:r>
            <a:endParaRPr lang="en-GB" dirty="0"/>
          </a:p>
        </p:txBody>
      </p:sp>
      <p:sp>
        <p:nvSpPr>
          <p:cNvPr id="3" name="Subtitle 2"/>
          <p:cNvSpPr>
            <a:spLocks noGrp="1"/>
          </p:cNvSpPr>
          <p:nvPr>
            <p:ph type="subTitle" idx="1"/>
          </p:nvPr>
        </p:nvSpPr>
        <p:spPr/>
        <p:txBody>
          <a:bodyPr>
            <a:normAutofit fontScale="85000" lnSpcReduction="20000"/>
          </a:bodyPr>
          <a:lstStyle/>
          <a:p>
            <a:r>
              <a:rPr lang="en-GB" dirty="0"/>
              <a:t>Please make sure you have signed the register. Please help yourself to refreshments</a:t>
            </a:r>
          </a:p>
        </p:txBody>
      </p:sp>
    </p:spTree>
    <p:extLst>
      <p:ext uri="{BB962C8B-B14F-4D97-AF65-F5344CB8AC3E}">
        <p14:creationId xmlns:p14="http://schemas.microsoft.com/office/powerpoint/2010/main" val="501140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8273" y="471155"/>
            <a:ext cx="7690693" cy="5847758"/>
          </a:xfrm>
        </p:spPr>
        <p:txBody>
          <a:bodyPr/>
          <a:lstStyle/>
          <a:p>
            <a:pPr algn="ctr"/>
            <a:r>
              <a:rPr lang="en-GB" cap="none" dirty="0">
                <a:solidFill>
                  <a:schemeClr val="tx1"/>
                </a:solidFill>
                <a:latin typeface="Comic Sans MS" panose="030F0702030302020204" pitchFamily="66" charset="0"/>
              </a:rPr>
              <a:t>Personal Information</a:t>
            </a:r>
            <a:br>
              <a:rPr lang="en-GB" cap="none" dirty="0">
                <a:solidFill>
                  <a:schemeClr val="tx1"/>
                </a:solidFill>
                <a:latin typeface="Comic Sans MS" panose="030F0702030302020204" pitchFamily="66" charset="0"/>
              </a:rPr>
            </a:br>
            <a:br>
              <a:rPr lang="en-GB" cap="none" dirty="0">
                <a:solidFill>
                  <a:schemeClr val="tx1"/>
                </a:solidFill>
                <a:latin typeface="Comic Sans MS" panose="030F0702030302020204" pitchFamily="66" charset="0"/>
              </a:rPr>
            </a:br>
            <a:r>
              <a:rPr lang="en-GB" b="0" cap="none" dirty="0">
                <a:solidFill>
                  <a:schemeClr val="tx1"/>
                </a:solidFill>
                <a:latin typeface="Comic Sans MS" panose="030F0702030302020204" pitchFamily="66" charset="0"/>
              </a:rPr>
              <a:t>We always teach the children to never post any personal information anywhere online.</a:t>
            </a:r>
            <a:br>
              <a:rPr lang="en-GB" b="0" cap="none" dirty="0">
                <a:solidFill>
                  <a:schemeClr val="tx1"/>
                </a:solidFill>
                <a:latin typeface="Comic Sans MS" panose="030F0702030302020204" pitchFamily="66" charset="0"/>
              </a:rPr>
            </a:br>
            <a:br>
              <a:rPr lang="en-GB" b="0" cap="none" dirty="0">
                <a:solidFill>
                  <a:schemeClr val="tx1"/>
                </a:solidFill>
                <a:latin typeface="Comic Sans MS" panose="030F0702030302020204" pitchFamily="66" charset="0"/>
              </a:rPr>
            </a:br>
            <a:r>
              <a:rPr lang="en-GB" b="0" cap="none" dirty="0">
                <a:solidFill>
                  <a:schemeClr val="tx1"/>
                </a:solidFill>
                <a:latin typeface="Comic Sans MS" panose="030F0702030302020204" pitchFamily="66" charset="0"/>
              </a:rPr>
              <a:t>If they want to play a game that needs a username online, try to make sure they use a made up name e.g. Captainfantastic326.</a:t>
            </a:r>
            <a:br>
              <a:rPr lang="en-GB" b="0" cap="none" dirty="0">
                <a:solidFill>
                  <a:schemeClr val="tx1"/>
                </a:solidFill>
                <a:latin typeface="Comic Sans MS" panose="030F0702030302020204" pitchFamily="66" charset="0"/>
              </a:rPr>
            </a:br>
            <a:br>
              <a:rPr lang="en-GB" b="0" cap="none" dirty="0">
                <a:solidFill>
                  <a:schemeClr val="tx1"/>
                </a:solidFill>
                <a:latin typeface="Comic Sans MS" panose="030F0702030302020204" pitchFamily="66" charset="0"/>
              </a:rPr>
            </a:br>
            <a:r>
              <a:rPr lang="en-GB" b="0" cap="none" dirty="0">
                <a:solidFill>
                  <a:schemeClr val="tx1"/>
                </a:solidFill>
                <a:latin typeface="Comic Sans MS" panose="030F0702030302020204" pitchFamily="66" charset="0"/>
              </a:rPr>
              <a:t>If their photo appears on the school website or around school, it will never be displayed with their full name.</a:t>
            </a:r>
            <a:endParaRPr lang="en-GB" cap="none"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1668367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20" y="0"/>
            <a:ext cx="10691446" cy="6489511"/>
          </a:xfrm>
        </p:spPr>
        <p:txBody>
          <a:bodyPr/>
          <a:lstStyle/>
          <a:p>
            <a:pPr algn="ctr"/>
            <a:r>
              <a:rPr lang="en-GB" sz="3600" dirty="0">
                <a:solidFill>
                  <a:schemeClr val="tx1"/>
                </a:solidFill>
                <a:latin typeface="Comic Sans MS" panose="030F0702030302020204" pitchFamily="66" charset="0"/>
              </a:rPr>
              <a:t>YouTube</a:t>
            </a:r>
            <a:br>
              <a:rPr lang="en-GB" sz="2600" u="sng" dirty="0">
                <a:solidFill>
                  <a:schemeClr val="tx1"/>
                </a:solidFill>
                <a:latin typeface="Comic Sans MS" panose="030F0702030302020204" pitchFamily="66" charset="0"/>
              </a:rPr>
            </a:br>
            <a:br>
              <a:rPr lang="en-GB" sz="2600" dirty="0">
                <a:solidFill>
                  <a:schemeClr val="tx1"/>
                </a:solidFill>
                <a:latin typeface="Comic Sans MS" panose="030F0702030302020204" pitchFamily="66" charset="0"/>
              </a:rPr>
            </a:br>
            <a:br>
              <a:rPr lang="en-GB" sz="2600" cap="none" dirty="0">
                <a:solidFill>
                  <a:schemeClr val="tx1"/>
                </a:solidFill>
                <a:latin typeface="Comic Sans MS" panose="030F0702030302020204" pitchFamily="66" charset="0"/>
              </a:rPr>
            </a:br>
            <a:r>
              <a:rPr lang="en-GB" sz="2600" b="0" cap="none" dirty="0">
                <a:solidFill>
                  <a:schemeClr val="tx1"/>
                </a:solidFill>
                <a:latin typeface="Comic Sans MS" panose="030F0702030302020204" pitchFamily="66" charset="0"/>
              </a:rPr>
              <a:t>YouTube DO NOT censor their adverts –adverts or video comments may not be appropriate for your child.</a:t>
            </a:r>
            <a:br>
              <a:rPr lang="en-GB" sz="2600" b="0" cap="none" dirty="0">
                <a:solidFill>
                  <a:schemeClr val="tx1"/>
                </a:solidFill>
                <a:latin typeface="Comic Sans MS" panose="030F0702030302020204" pitchFamily="66" charset="0"/>
              </a:rPr>
            </a:br>
            <a:br>
              <a:rPr lang="en-GB" sz="2600" b="0" cap="none" dirty="0">
                <a:solidFill>
                  <a:schemeClr val="tx1"/>
                </a:solidFill>
                <a:latin typeface="Comic Sans MS" panose="030F0702030302020204" pitchFamily="66" charset="0"/>
              </a:rPr>
            </a:br>
            <a:r>
              <a:rPr lang="en-GB" sz="2600" b="0" cap="none" dirty="0">
                <a:solidFill>
                  <a:schemeClr val="tx1"/>
                </a:solidFill>
                <a:latin typeface="Comic Sans MS" panose="030F0702030302020204" pitchFamily="66" charset="0"/>
              </a:rPr>
              <a:t>When searching, your computer/tablet history will affect their search results.</a:t>
            </a:r>
            <a:br>
              <a:rPr lang="en-GB" sz="2600" b="0" cap="none" dirty="0">
                <a:solidFill>
                  <a:schemeClr val="tx1"/>
                </a:solidFill>
                <a:latin typeface="Comic Sans MS" panose="030F0702030302020204" pitchFamily="66" charset="0"/>
              </a:rPr>
            </a:br>
            <a:br>
              <a:rPr lang="en-GB" sz="2600" b="0" cap="none" dirty="0">
                <a:solidFill>
                  <a:schemeClr val="tx1"/>
                </a:solidFill>
                <a:latin typeface="Comic Sans MS" panose="030F0702030302020204" pitchFamily="66" charset="0"/>
              </a:rPr>
            </a:br>
            <a:r>
              <a:rPr lang="en-GB" sz="2600" b="0" cap="none" dirty="0">
                <a:solidFill>
                  <a:schemeClr val="tx1"/>
                </a:solidFill>
                <a:latin typeface="Comic Sans MS" panose="030F0702030302020204" pitchFamily="66" charset="0"/>
              </a:rPr>
              <a:t>This may result in inappropriate adverts appearing.</a:t>
            </a:r>
            <a:br>
              <a:rPr lang="en-GB" sz="2600" b="0" cap="none" dirty="0">
                <a:solidFill>
                  <a:schemeClr val="tx1"/>
                </a:solidFill>
                <a:latin typeface="Comic Sans MS" panose="030F0702030302020204" pitchFamily="66" charset="0"/>
              </a:rPr>
            </a:br>
            <a:br>
              <a:rPr lang="en-GB" sz="2600" b="0" cap="none" dirty="0">
                <a:solidFill>
                  <a:schemeClr val="tx1"/>
                </a:solidFill>
                <a:latin typeface="Comic Sans MS" panose="030F0702030302020204" pitchFamily="66" charset="0"/>
              </a:rPr>
            </a:br>
            <a:r>
              <a:rPr lang="en-GB" sz="2600" b="0" cap="none" dirty="0">
                <a:solidFill>
                  <a:schemeClr val="tx1"/>
                </a:solidFill>
                <a:latin typeface="Comic Sans MS" panose="030F0702030302020204" pitchFamily="66" charset="0"/>
              </a:rPr>
              <a:t>Be aware of what you search for on shared devices.</a:t>
            </a:r>
            <a:br>
              <a:rPr lang="en-GB" sz="2600" b="0" cap="none" dirty="0">
                <a:solidFill>
                  <a:schemeClr val="tx1"/>
                </a:solidFill>
                <a:latin typeface="Comic Sans MS" panose="030F0702030302020204" pitchFamily="66" charset="0"/>
              </a:rPr>
            </a:br>
            <a:br>
              <a:rPr lang="en-GB" sz="2600" b="0" cap="none" dirty="0">
                <a:solidFill>
                  <a:schemeClr val="tx1"/>
                </a:solidFill>
                <a:latin typeface="Comic Sans MS" panose="030F0702030302020204" pitchFamily="66" charset="0"/>
              </a:rPr>
            </a:br>
            <a:r>
              <a:rPr lang="en-GB" sz="2600" b="0" cap="none" dirty="0">
                <a:solidFill>
                  <a:schemeClr val="tx1"/>
                </a:solidFill>
                <a:latin typeface="Comic Sans MS" panose="030F0702030302020204" pitchFamily="66" charset="0"/>
              </a:rPr>
              <a:t>Create child friendly accounts for YouTube/Google for your children to use.</a:t>
            </a:r>
          </a:p>
        </p:txBody>
      </p:sp>
      <p:pic>
        <p:nvPicPr>
          <p:cNvPr id="1026" name="Picture 2" descr="YouTube - YouTub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34798" y="-138573"/>
            <a:ext cx="1932533" cy="1932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717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778B413-F26D-4BEE-85A6-84AE354B2F59}"/>
              </a:ext>
            </a:extLst>
          </p:cNvPr>
          <p:cNvSpPr>
            <a:spLocks noGrp="1"/>
          </p:cNvSpPr>
          <p:nvPr>
            <p:ph type="title"/>
          </p:nvPr>
        </p:nvSpPr>
        <p:spPr>
          <a:xfrm>
            <a:off x="1864348" y="458198"/>
            <a:ext cx="6517032" cy="532262"/>
          </a:xfrm>
        </p:spPr>
        <p:txBody>
          <a:bodyPr/>
          <a:lstStyle/>
          <a:p>
            <a:r>
              <a:rPr lang="en-GB" dirty="0">
                <a:solidFill>
                  <a:schemeClr val="tx1"/>
                </a:solidFill>
                <a:latin typeface="+mn-lt"/>
              </a:rPr>
              <a:t>What can you do? </a:t>
            </a:r>
          </a:p>
        </p:txBody>
      </p:sp>
      <p:sp>
        <p:nvSpPr>
          <p:cNvPr id="5" name="Rectangle 4"/>
          <p:cNvSpPr/>
          <p:nvPr/>
        </p:nvSpPr>
        <p:spPr>
          <a:xfrm>
            <a:off x="492369" y="1093435"/>
            <a:ext cx="9159661" cy="2911566"/>
          </a:xfrm>
          <a:prstGeom prst="rect">
            <a:avLst/>
          </a:prstGeom>
        </p:spPr>
        <p:txBody>
          <a:bodyPr wrap="square">
            <a:spAutoFit/>
          </a:bodyPr>
          <a:lstStyle/>
          <a:p>
            <a:pPr marL="342900" indent="-342900">
              <a:lnSpc>
                <a:spcPct val="90000"/>
              </a:lnSpc>
              <a:spcBef>
                <a:spcPts val="1000"/>
              </a:spcBef>
              <a:buFont typeface="Arial" panose="020B0604020202020204" pitchFamily="34" charset="0"/>
              <a:buChar char="•"/>
            </a:pPr>
            <a:r>
              <a:rPr lang="en-GB" sz="2000" dirty="0">
                <a:latin typeface="Comic Sans MS" panose="030F0702030302020204" pitchFamily="66" charset="0"/>
                <a:ea typeface="Verdana" panose="020B0604030504040204" pitchFamily="34" charset="0"/>
                <a:cs typeface="Verdana" panose="020B0604030504040204" pitchFamily="34" charset="0"/>
              </a:rPr>
              <a:t>Talk to your child about their life online</a:t>
            </a:r>
          </a:p>
          <a:p>
            <a:pPr marL="342900" indent="-342900">
              <a:lnSpc>
                <a:spcPct val="90000"/>
              </a:lnSpc>
              <a:spcBef>
                <a:spcPts val="1000"/>
              </a:spcBef>
              <a:buFont typeface="Arial" panose="020B0604020202020204" pitchFamily="34" charset="0"/>
              <a:buChar char="•"/>
            </a:pPr>
            <a:r>
              <a:rPr lang="en-GB" sz="2000" dirty="0">
                <a:latin typeface="Comic Sans MS" panose="030F0702030302020204" pitchFamily="66" charset="0"/>
                <a:ea typeface="Verdana" panose="020B0604030504040204" pitchFamily="34" charset="0"/>
                <a:cs typeface="Verdana" panose="020B0604030504040204" pitchFamily="34" charset="0"/>
              </a:rPr>
              <a:t>Make sure your child knows they can always come to you for help and they won’t be blamed</a:t>
            </a:r>
          </a:p>
          <a:p>
            <a:pPr marL="342900" indent="-342900">
              <a:lnSpc>
                <a:spcPct val="90000"/>
              </a:lnSpc>
              <a:spcBef>
                <a:spcPts val="1000"/>
              </a:spcBef>
              <a:buFont typeface="Arial" panose="020B0604020202020204" pitchFamily="34" charset="0"/>
              <a:buChar char="•"/>
            </a:pPr>
            <a:r>
              <a:rPr lang="en-GB" sz="2000" dirty="0">
                <a:latin typeface="Comic Sans MS" panose="030F0702030302020204" pitchFamily="66" charset="0"/>
                <a:ea typeface="Verdana" panose="020B0604030504040204" pitchFamily="34" charset="0"/>
                <a:cs typeface="Verdana" panose="020B0604030504040204" pitchFamily="34" charset="0"/>
              </a:rPr>
              <a:t>Don’t threaten to ban technology</a:t>
            </a:r>
          </a:p>
          <a:p>
            <a:pPr marL="342900" indent="-342900">
              <a:lnSpc>
                <a:spcPct val="90000"/>
              </a:lnSpc>
              <a:spcBef>
                <a:spcPts val="1000"/>
              </a:spcBef>
              <a:buFont typeface="Arial" panose="020B0604020202020204" pitchFamily="34" charset="0"/>
              <a:buChar char="•"/>
            </a:pPr>
            <a:endParaRPr lang="en-GB" sz="2000" dirty="0">
              <a:latin typeface="Verdana" panose="020B0604030504040204" pitchFamily="34" charset="0"/>
              <a:ea typeface="Verdana" panose="020B0604030504040204" pitchFamily="34" charset="0"/>
              <a:cs typeface="Verdana" panose="020B0604030504040204" pitchFamily="34" charset="0"/>
            </a:endParaRPr>
          </a:p>
          <a:p>
            <a:pPr>
              <a:lnSpc>
                <a:spcPct val="90000"/>
              </a:lnSpc>
              <a:spcBef>
                <a:spcPts val="1000"/>
              </a:spcBef>
            </a:pPr>
            <a:endParaRPr lang="en-GB"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nSpc>
                <a:spcPct val="90000"/>
              </a:lnSpc>
              <a:spcBef>
                <a:spcPts val="1000"/>
              </a:spcBef>
            </a:pPr>
            <a:endParaRPr lang="en-GB" sz="2000" dirty="0"/>
          </a:p>
          <a:p>
            <a:pPr>
              <a:lnSpc>
                <a:spcPct val="90000"/>
              </a:lnSpc>
              <a:spcBef>
                <a:spcPts val="1000"/>
              </a:spcBef>
            </a:pPr>
            <a:endParaRPr lang="en-GB" sz="2000" dirty="0">
              <a:solidFill>
                <a:prstClr val="black"/>
              </a:solidFill>
            </a:endParaRPr>
          </a:p>
        </p:txBody>
      </p:sp>
      <p:sp>
        <p:nvSpPr>
          <p:cNvPr id="6" name="Title 1">
            <a:extLst>
              <a:ext uri="{FF2B5EF4-FFF2-40B4-BE49-F238E27FC236}">
                <a16:creationId xmlns:a16="http://schemas.microsoft.com/office/drawing/2014/main" id="{C778B413-F26D-4BEE-85A6-84AE354B2F59}"/>
              </a:ext>
            </a:extLst>
          </p:cNvPr>
          <p:cNvSpPr txBox="1">
            <a:spLocks/>
          </p:cNvSpPr>
          <p:nvPr/>
        </p:nvSpPr>
        <p:spPr>
          <a:xfrm>
            <a:off x="1864348" y="2668323"/>
            <a:ext cx="6517032" cy="5322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dirty="0">
                <a:solidFill>
                  <a:schemeClr val="tx1"/>
                </a:solidFill>
                <a:latin typeface="+mn-lt"/>
              </a:rPr>
              <a:t>Practical steps you can take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4954" y="3548418"/>
            <a:ext cx="1116938" cy="285804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2030" y="3708200"/>
            <a:ext cx="843207" cy="269826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420" y="4763070"/>
            <a:ext cx="615920" cy="1643395"/>
          </a:xfrm>
          <a:prstGeom prst="rect">
            <a:avLst/>
          </a:prstGeom>
        </p:spPr>
      </p:pic>
      <p:sp>
        <p:nvSpPr>
          <p:cNvPr id="2" name="Rectangle 1"/>
          <p:cNvSpPr/>
          <p:nvPr/>
        </p:nvSpPr>
        <p:spPr>
          <a:xfrm>
            <a:off x="492369" y="3308180"/>
            <a:ext cx="7388917" cy="2544286"/>
          </a:xfrm>
          <a:prstGeom prst="rect">
            <a:avLst/>
          </a:prstGeom>
        </p:spPr>
        <p:txBody>
          <a:bodyPr wrap="square">
            <a:spAutoFit/>
          </a:bodyPr>
          <a:lstStyle/>
          <a:p>
            <a:pPr marL="342900" indent="-342900">
              <a:lnSpc>
                <a:spcPct val="90000"/>
              </a:lnSpc>
              <a:spcBef>
                <a:spcPts val="1000"/>
              </a:spcBef>
              <a:buFont typeface="Arial" panose="020B0604020202020204" pitchFamily="34" charset="0"/>
              <a:buChar char="•"/>
            </a:pPr>
            <a:r>
              <a:rPr lang="en-GB" sz="2000" dirty="0">
                <a:latin typeface="Comic Sans MS" panose="030F0702030302020204" pitchFamily="66" charset="0"/>
                <a:ea typeface="Verdana" panose="020B0604030504040204" pitchFamily="34" charset="0"/>
                <a:cs typeface="Verdana" panose="020B0604030504040204" pitchFamily="34" charset="0"/>
              </a:rPr>
              <a:t>Create a family agreement and regularly review</a:t>
            </a:r>
          </a:p>
          <a:p>
            <a:pPr marL="342900" indent="-342900">
              <a:lnSpc>
                <a:spcPct val="90000"/>
              </a:lnSpc>
              <a:spcBef>
                <a:spcPts val="1000"/>
              </a:spcBef>
              <a:buFont typeface="Arial" panose="020B0604020202020204" pitchFamily="34" charset="0"/>
              <a:buChar char="•"/>
            </a:pPr>
            <a:r>
              <a:rPr lang="en-GB" sz="2000" dirty="0">
                <a:latin typeface="Comic Sans MS" panose="030F0702030302020204" pitchFamily="66" charset="0"/>
                <a:ea typeface="Verdana" panose="020B0604030504040204" pitchFamily="34" charset="0"/>
                <a:cs typeface="Verdana" panose="020B0604030504040204" pitchFamily="34" charset="0"/>
              </a:rPr>
              <a:t>Primary aged children should only be live streaming and gaming in public rooms</a:t>
            </a:r>
          </a:p>
          <a:p>
            <a:pPr marL="342900" indent="-342900">
              <a:lnSpc>
                <a:spcPct val="90000"/>
              </a:lnSpc>
              <a:spcBef>
                <a:spcPts val="1000"/>
              </a:spcBef>
              <a:buFont typeface="Arial" panose="020B0604020202020204" pitchFamily="34" charset="0"/>
              <a:buChar char="•"/>
            </a:pPr>
            <a:r>
              <a:rPr lang="en-GB" sz="2000" dirty="0">
                <a:latin typeface="Comic Sans MS" panose="030F0702030302020204" pitchFamily="66" charset="0"/>
                <a:ea typeface="Verdana" panose="020B0604030504040204" pitchFamily="34" charset="0"/>
                <a:cs typeface="Verdana" panose="020B0604030504040204" pitchFamily="34" charset="0"/>
              </a:rPr>
              <a:t>Use parental controls</a:t>
            </a:r>
          </a:p>
          <a:p>
            <a:pPr marL="342900" indent="-342900">
              <a:lnSpc>
                <a:spcPct val="90000"/>
              </a:lnSpc>
              <a:spcBef>
                <a:spcPts val="1000"/>
              </a:spcBef>
              <a:buFont typeface="Arial" panose="020B0604020202020204" pitchFamily="34" charset="0"/>
              <a:buChar char="•"/>
            </a:pPr>
            <a:r>
              <a:rPr lang="en-GB" sz="2000" dirty="0">
                <a:latin typeface="Comic Sans MS" panose="030F0702030302020204" pitchFamily="66" charset="0"/>
                <a:ea typeface="Verdana" panose="020B0604030504040204" pitchFamily="34" charset="0"/>
                <a:cs typeface="Verdana" panose="020B0604030504040204" pitchFamily="34" charset="0"/>
              </a:rPr>
              <a:t>Ensure that explicit websites are blocked at source through your service provider e.g. Virgin Media, </a:t>
            </a:r>
            <a:r>
              <a:rPr lang="en-GB" sz="2000" dirty="0" err="1">
                <a:latin typeface="Comic Sans MS" panose="030F0702030302020204" pitchFamily="66" charset="0"/>
                <a:ea typeface="Verdana" panose="020B0604030504040204" pitchFamily="34" charset="0"/>
                <a:cs typeface="Verdana" panose="020B0604030504040204" pitchFamily="34" charset="0"/>
              </a:rPr>
              <a:t>Talktalk</a:t>
            </a:r>
            <a:r>
              <a:rPr lang="en-GB" sz="2000" dirty="0">
                <a:latin typeface="Comic Sans MS" panose="030F0702030302020204" pitchFamily="66" charset="0"/>
                <a:ea typeface="Verdana" panose="020B0604030504040204" pitchFamily="34" charset="0"/>
                <a:cs typeface="Verdana" panose="020B0604030504040204" pitchFamily="34" charset="0"/>
              </a:rPr>
              <a:t> </a:t>
            </a:r>
          </a:p>
          <a:p>
            <a:pPr marL="342900" indent="-342900">
              <a:lnSpc>
                <a:spcPct val="90000"/>
              </a:lnSpc>
              <a:spcBef>
                <a:spcPts val="1000"/>
              </a:spcBef>
              <a:buFont typeface="Arial" panose="020B0604020202020204" pitchFamily="34" charset="0"/>
              <a:buChar char="•"/>
            </a:pPr>
            <a:r>
              <a:rPr lang="en-GB" sz="2000" dirty="0">
                <a:latin typeface="Comic Sans MS" panose="030F0702030302020204" pitchFamily="66" charset="0"/>
                <a:ea typeface="Verdana" panose="020B0604030504040204" pitchFamily="34" charset="0"/>
                <a:cs typeface="Verdana" panose="020B0604030504040204" pitchFamily="34" charset="0"/>
              </a:rPr>
              <a:t>Report any concerns to local police, CEOP or the NSPCC</a:t>
            </a:r>
          </a:p>
        </p:txBody>
      </p:sp>
    </p:spTree>
    <p:extLst>
      <p:ext uri="{BB962C8B-B14F-4D97-AF65-F5344CB8AC3E}">
        <p14:creationId xmlns:p14="http://schemas.microsoft.com/office/powerpoint/2010/main" val="1556340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E3B3-F1BC-4BEB-9D7B-F1D030C6C076}"/>
              </a:ext>
            </a:extLst>
          </p:cNvPr>
          <p:cNvSpPr>
            <a:spLocks noGrp="1"/>
          </p:cNvSpPr>
          <p:nvPr>
            <p:ph type="title"/>
          </p:nvPr>
        </p:nvSpPr>
        <p:spPr>
          <a:xfrm>
            <a:off x="1842265" y="362769"/>
            <a:ext cx="6517032" cy="695739"/>
          </a:xfrm>
        </p:spPr>
        <p:txBody>
          <a:bodyPr>
            <a:normAutofit/>
          </a:bodyPr>
          <a:lstStyle/>
          <a:p>
            <a:r>
              <a:rPr lang="en-GB" dirty="0">
                <a:solidFill>
                  <a:schemeClr val="tx1"/>
                </a:solidFill>
                <a:latin typeface="+mn-lt"/>
              </a:rPr>
              <a:t>Talk to your child</a:t>
            </a:r>
          </a:p>
        </p:txBody>
      </p:sp>
      <p:sp>
        <p:nvSpPr>
          <p:cNvPr id="4" name="Rectangle 3"/>
          <p:cNvSpPr/>
          <p:nvPr/>
        </p:nvSpPr>
        <p:spPr>
          <a:xfrm>
            <a:off x="1842265" y="1058508"/>
            <a:ext cx="6915048" cy="5601533"/>
          </a:xfrm>
          <a:prstGeom prst="rect">
            <a:avLst/>
          </a:prstGeom>
        </p:spPr>
        <p:txBody>
          <a:bodyPr wrap="square">
            <a:spAutoFit/>
          </a:bodyPr>
          <a:lstStyle/>
          <a:p>
            <a:pPr marL="285750" indent="-285750">
              <a:buFont typeface="Wingdings" panose="05000000000000000000" pitchFamily="2" charset="2"/>
              <a:buChar char="Ø"/>
            </a:pPr>
            <a:r>
              <a:rPr lang="en-GB" sz="2000" dirty="0">
                <a:latin typeface="Comic Sans MS" panose="030F0702030302020204" pitchFamily="66" charset="0"/>
              </a:rPr>
              <a:t>Find a good time and place</a:t>
            </a:r>
          </a:p>
          <a:p>
            <a:pPr marL="285750" indent="-285750">
              <a:buFont typeface="Wingdings" panose="05000000000000000000" pitchFamily="2" charset="2"/>
              <a:buChar char="Ø"/>
            </a:pPr>
            <a:endParaRPr lang="en-GB" sz="2000" dirty="0">
              <a:latin typeface="Comic Sans MS" panose="030F0702030302020204" pitchFamily="66" charset="0"/>
            </a:endParaRPr>
          </a:p>
          <a:p>
            <a:pPr marL="285750" indent="-285750">
              <a:buFont typeface="Wingdings" panose="05000000000000000000" pitchFamily="2" charset="2"/>
              <a:buChar char="Ø"/>
            </a:pPr>
            <a:r>
              <a:rPr lang="en-GB" sz="2000" dirty="0">
                <a:latin typeface="Comic Sans MS" panose="030F0702030302020204" pitchFamily="66" charset="0"/>
              </a:rPr>
              <a:t>Think about how you are going to introduce the subject</a:t>
            </a:r>
          </a:p>
          <a:p>
            <a:pPr marL="285750" indent="-285750">
              <a:buFont typeface="Wingdings" panose="05000000000000000000" pitchFamily="2" charset="2"/>
              <a:buChar char="Ø"/>
            </a:pPr>
            <a:endParaRPr lang="en-GB" sz="2000" dirty="0">
              <a:latin typeface="Comic Sans MS" panose="030F0702030302020204" pitchFamily="66" charset="0"/>
            </a:endParaRPr>
          </a:p>
          <a:p>
            <a:pPr marL="285750" indent="-285750">
              <a:buFont typeface="Wingdings" panose="05000000000000000000" pitchFamily="2" charset="2"/>
              <a:buChar char="Ø"/>
            </a:pPr>
            <a:r>
              <a:rPr lang="en-GB" sz="2000" dirty="0">
                <a:latin typeface="Comic Sans MS" panose="030F0702030302020204" pitchFamily="66" charset="0"/>
              </a:rPr>
              <a:t>Explain any worries you may have</a:t>
            </a:r>
          </a:p>
          <a:p>
            <a:pPr lvl="0" fontAlgn="base">
              <a:spcBef>
                <a:spcPct val="0"/>
              </a:spcBef>
              <a:spcAft>
                <a:spcPct val="0"/>
              </a:spcAft>
            </a:pPr>
            <a:endParaRPr lang="en-GB" sz="2000" dirty="0">
              <a:ea typeface="Verdana" panose="020B0604030504040204" pitchFamily="34" charset="0"/>
              <a:cs typeface="Verdana" panose="020B0604030504040204" pitchFamily="34" charset="0"/>
            </a:endParaRPr>
          </a:p>
          <a:p>
            <a:pPr lvl="0" fontAlgn="base">
              <a:spcBef>
                <a:spcPct val="0"/>
              </a:spcBef>
              <a:spcAft>
                <a:spcPct val="0"/>
              </a:spcAft>
            </a:pPr>
            <a:endParaRPr lang="en-GB" sz="2000" dirty="0">
              <a:ea typeface="Verdana" panose="020B0604030504040204" pitchFamily="34" charset="0"/>
              <a:cs typeface="Verdana" panose="020B0604030504040204" pitchFamily="34" charset="0"/>
            </a:endParaRPr>
          </a:p>
          <a:p>
            <a:pPr lvl="0" fontAlgn="base">
              <a:spcBef>
                <a:spcPct val="0"/>
              </a:spcBef>
              <a:spcAft>
                <a:spcPct val="0"/>
              </a:spcAft>
            </a:pPr>
            <a:endParaRPr lang="en-GB" sz="2000" dirty="0">
              <a:ea typeface="Verdana" panose="020B0604030504040204" pitchFamily="34" charset="0"/>
              <a:cs typeface="Verdana" panose="020B0604030504040204" pitchFamily="34" charset="0"/>
            </a:endParaRPr>
          </a:p>
          <a:p>
            <a:pPr marL="285750" lvl="0" indent="-285750" fontAlgn="base">
              <a:spcBef>
                <a:spcPct val="0"/>
              </a:spcBef>
              <a:spcAft>
                <a:spcPct val="0"/>
              </a:spcAft>
              <a:buFont typeface="Wingdings" panose="05000000000000000000" pitchFamily="2" charset="2"/>
              <a:buChar char="Ø"/>
            </a:pPr>
            <a:endParaRPr lang="en-GB" sz="2000" dirty="0">
              <a:latin typeface="Comic Sans MS" panose="030F0702030302020204" pitchFamily="66" charset="0"/>
              <a:ea typeface="Verdana" panose="020B0604030504040204" pitchFamily="34" charset="0"/>
              <a:cs typeface="Verdana" panose="020B0604030504040204" pitchFamily="34" charset="0"/>
            </a:endParaRPr>
          </a:p>
          <a:p>
            <a:pPr marL="285750" indent="-285750">
              <a:buFont typeface="Wingdings" panose="05000000000000000000" pitchFamily="2" charset="2"/>
              <a:buChar char="Ø"/>
            </a:pPr>
            <a:r>
              <a:rPr lang="en-GB" sz="2000" dirty="0">
                <a:latin typeface="Comic Sans MS" panose="030F0702030302020204" pitchFamily="66" charset="0"/>
              </a:rPr>
              <a:t>Where do they go online?</a:t>
            </a:r>
          </a:p>
          <a:p>
            <a:pPr marL="285750" indent="-285750">
              <a:buFont typeface="Wingdings" panose="05000000000000000000" pitchFamily="2" charset="2"/>
              <a:buChar char="Ø"/>
            </a:pPr>
            <a:endParaRPr lang="en-GB" sz="2000" dirty="0">
              <a:latin typeface="Comic Sans MS" panose="030F0702030302020204" pitchFamily="66" charset="0"/>
            </a:endParaRPr>
          </a:p>
          <a:p>
            <a:pPr marL="285750" indent="-285750">
              <a:buFont typeface="Wingdings" panose="05000000000000000000" pitchFamily="2" charset="2"/>
              <a:buChar char="Ø"/>
            </a:pPr>
            <a:r>
              <a:rPr lang="en-GB" sz="2000" dirty="0">
                <a:latin typeface="Comic Sans MS" panose="030F0702030302020204" pitchFamily="66" charset="0"/>
              </a:rPr>
              <a:t>What do they like?</a:t>
            </a:r>
          </a:p>
          <a:p>
            <a:pPr marL="285750" indent="-285750">
              <a:buFont typeface="Wingdings" panose="05000000000000000000" pitchFamily="2" charset="2"/>
              <a:buChar char="Ø"/>
            </a:pPr>
            <a:endParaRPr lang="en-GB" sz="2000" dirty="0">
              <a:latin typeface="Comic Sans MS" panose="030F0702030302020204" pitchFamily="66" charset="0"/>
            </a:endParaRPr>
          </a:p>
          <a:p>
            <a:pPr marL="285750" indent="-285750">
              <a:buFont typeface="Wingdings" panose="05000000000000000000" pitchFamily="2" charset="2"/>
              <a:buChar char="Ø"/>
            </a:pPr>
            <a:r>
              <a:rPr lang="en-GB" sz="2000" dirty="0">
                <a:latin typeface="Comic Sans MS" panose="030F0702030302020204" pitchFamily="66" charset="0"/>
              </a:rPr>
              <a:t>What don’t they like?</a:t>
            </a:r>
          </a:p>
          <a:p>
            <a:pPr marL="285750" indent="-285750">
              <a:buFont typeface="Wingdings" panose="05000000000000000000" pitchFamily="2" charset="2"/>
              <a:buChar char="Ø"/>
            </a:pPr>
            <a:endParaRPr lang="en-GB" sz="2000" dirty="0">
              <a:latin typeface="Comic Sans MS" panose="030F0702030302020204" pitchFamily="66" charset="0"/>
            </a:endParaRPr>
          </a:p>
          <a:p>
            <a:pPr marL="285750" indent="-285750">
              <a:buFont typeface="Wingdings" panose="05000000000000000000" pitchFamily="2" charset="2"/>
              <a:buChar char="Ø"/>
            </a:pPr>
            <a:r>
              <a:rPr lang="en-GB" sz="2000" dirty="0">
                <a:latin typeface="Comic Sans MS" panose="030F0702030302020204" pitchFamily="66" charset="0"/>
              </a:rPr>
              <a:t>Make sure they know they can come to you</a:t>
            </a:r>
            <a:r>
              <a:rPr lang="en-GB" sz="2000" dirty="0">
                <a:latin typeface="Comic Sans MS" panose="030F0702030302020204" pitchFamily="66" charset="0"/>
                <a:ea typeface="Verdana" panose="020B0604030504040204" pitchFamily="34" charset="0"/>
                <a:cs typeface="Verdana" panose="020B0604030504040204" pitchFamily="34" charset="0"/>
              </a:rPr>
              <a:t> </a:t>
            </a:r>
          </a:p>
          <a:p>
            <a:pPr lvl="0" fontAlgn="base">
              <a:spcBef>
                <a:spcPct val="0"/>
              </a:spcBef>
              <a:spcAft>
                <a:spcPct val="0"/>
              </a:spcAft>
            </a:pPr>
            <a:endParaRPr lang="en-GB"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itle 1">
            <a:extLst>
              <a:ext uri="{FF2B5EF4-FFF2-40B4-BE49-F238E27FC236}">
                <a16:creationId xmlns:a16="http://schemas.microsoft.com/office/drawing/2014/main" id="{ABC0E3B3-F1BC-4BEB-9D7B-F1D030C6C076}"/>
              </a:ext>
            </a:extLst>
          </p:cNvPr>
          <p:cNvSpPr txBox="1">
            <a:spLocks/>
          </p:cNvSpPr>
          <p:nvPr/>
        </p:nvSpPr>
        <p:spPr>
          <a:xfrm>
            <a:off x="1723535" y="3524309"/>
            <a:ext cx="6517032" cy="44217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dirty="0">
                <a:solidFill>
                  <a:schemeClr val="tx1"/>
                </a:solidFill>
                <a:latin typeface="+mn-lt"/>
              </a:rPr>
              <a:t>Listen. Don’t judge. Learn…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0217" y="3423545"/>
            <a:ext cx="1178163" cy="299607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6043" y="4572001"/>
            <a:ext cx="1107986" cy="184761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928309" y="4736822"/>
            <a:ext cx="587671" cy="1671219"/>
          </a:xfrm>
          <a:prstGeom prst="rect">
            <a:avLst/>
          </a:prstGeom>
        </p:spPr>
      </p:pic>
    </p:spTree>
    <p:extLst>
      <p:ext uri="{BB962C8B-B14F-4D97-AF65-F5344CB8AC3E}">
        <p14:creationId xmlns:p14="http://schemas.microsoft.com/office/powerpoint/2010/main" val="2397240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E3B3-F1BC-4BEB-9D7B-F1D030C6C076}"/>
              </a:ext>
            </a:extLst>
          </p:cNvPr>
          <p:cNvSpPr>
            <a:spLocks noGrp="1"/>
          </p:cNvSpPr>
          <p:nvPr>
            <p:ph type="title"/>
          </p:nvPr>
        </p:nvSpPr>
        <p:spPr>
          <a:xfrm>
            <a:off x="1946487" y="1678789"/>
            <a:ext cx="6517032" cy="691723"/>
          </a:xfrm>
        </p:spPr>
        <p:txBody>
          <a:bodyPr>
            <a:normAutofit fontScale="90000"/>
          </a:bodyPr>
          <a:lstStyle/>
          <a:p>
            <a:r>
              <a:rPr lang="en-GB" altLang="en-US" dirty="0"/>
              <a:t>CEOP</a:t>
            </a:r>
            <a:br>
              <a:rPr lang="en-GB" altLang="en-US" dirty="0"/>
            </a:br>
            <a:r>
              <a:rPr lang="en-GB" altLang="en-US" dirty="0">
                <a:solidFill>
                  <a:srgbClr val="E48312"/>
                </a:solidFill>
              </a:rPr>
              <a:t>http://www.ceop.police.uk </a:t>
            </a:r>
            <a:br>
              <a:rPr lang="en-GB" altLang="en-US" dirty="0">
                <a:solidFill>
                  <a:srgbClr val="E48312"/>
                </a:solidFill>
              </a:rPr>
            </a:br>
            <a:br>
              <a:rPr lang="en-GB" altLang="en-US" dirty="0"/>
            </a:br>
            <a:r>
              <a:rPr lang="en-GB" altLang="en-US" dirty="0"/>
              <a:t>Think You Know</a:t>
            </a:r>
            <a:br>
              <a:rPr lang="en-GB" altLang="en-US" dirty="0"/>
            </a:br>
            <a:r>
              <a:rPr lang="en-GB" altLang="en-US" dirty="0">
                <a:solidFill>
                  <a:srgbClr val="E48312"/>
                </a:solidFill>
              </a:rPr>
              <a:t>www.thinkuknow.co.uk</a:t>
            </a:r>
            <a:br>
              <a:rPr lang="en-GB" altLang="en-US" dirty="0">
                <a:solidFill>
                  <a:srgbClr val="E48312"/>
                </a:solidFill>
              </a:rPr>
            </a:br>
            <a:br>
              <a:rPr lang="en-GB" altLang="en-US" dirty="0"/>
            </a:br>
            <a:r>
              <a:rPr lang="en-GB" altLang="en-US" dirty="0" err="1"/>
              <a:t>Childnet</a:t>
            </a:r>
            <a:br>
              <a:rPr lang="en-GB" altLang="en-US" dirty="0"/>
            </a:br>
            <a:r>
              <a:rPr lang="en-GB" altLang="en-US" dirty="0">
                <a:solidFill>
                  <a:srgbClr val="E48312"/>
                </a:solidFill>
              </a:rPr>
              <a:t>http://www.childnet.com </a:t>
            </a:r>
          </a:p>
        </p:txBody>
      </p:sp>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788" t="61315" r="19298" b="8976"/>
          <a:stretch/>
        </p:blipFill>
        <p:spPr bwMode="auto">
          <a:xfrm>
            <a:off x="1538711" y="3732212"/>
            <a:ext cx="6047187" cy="1786220"/>
          </a:xfrm>
          <a:prstGeom prst="rect">
            <a:avLst/>
          </a:prstGeom>
          <a:noFill/>
          <a:ln w="1587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12"/>
          <p:cNvPicPr/>
          <p:nvPr/>
        </p:nvPicPr>
        <p:blipFill rotWithShape="1">
          <a:blip r:embed="rId4" cstate="print"/>
          <a:srcRect t="9225" r="1982" b="4788"/>
          <a:stretch/>
        </p:blipFill>
        <p:spPr bwMode="auto">
          <a:xfrm>
            <a:off x="7731925" y="4399298"/>
            <a:ext cx="2794925" cy="1524055"/>
          </a:xfrm>
          <a:prstGeom prst="rect">
            <a:avLst/>
          </a:prstGeom>
          <a:ln>
            <a:solidFill>
              <a:srgbClr val="000000"/>
            </a:solidFill>
          </a:ln>
          <a:extLst>
            <a:ext uri="{53640926-AAD7-44D8-BBD7-CCE9431645EC}">
              <a14:shadowObscured xmlns:a14="http://schemas.microsoft.com/office/drawing/2010/main"/>
            </a:ext>
          </a:extLst>
        </p:spPr>
      </p:pic>
      <p:pic>
        <p:nvPicPr>
          <p:cNvPr id="6" name="Picture 5" descr="CEOP button" title="CEOP button">
            <a:extLst>
              <a:ext uri="{FF2B5EF4-FFF2-40B4-BE49-F238E27FC236}">
                <a16:creationId xmlns:a16="http://schemas.microsoft.com/office/drawing/2014/main" id="{AA2EE182-1057-41A7-B599-F1124D1C6BD3}"/>
              </a:ext>
            </a:extLst>
          </p:cNvPr>
          <p:cNvPicPr>
            <a:picLocks noChangeAspect="1"/>
          </p:cNvPicPr>
          <p:nvPr/>
        </p:nvPicPr>
        <p:blipFill>
          <a:blip r:embed="rId5"/>
          <a:stretch>
            <a:fillRect/>
          </a:stretch>
        </p:blipFill>
        <p:spPr>
          <a:xfrm>
            <a:off x="7178120" y="224037"/>
            <a:ext cx="3489881" cy="3489881"/>
          </a:xfrm>
          <a:prstGeom prst="rect">
            <a:avLst/>
          </a:prstGeom>
        </p:spPr>
      </p:pic>
      <p:pic>
        <p:nvPicPr>
          <p:cNvPr id="7" name="Picture 6" descr="Worried about something" title="Worried about something">
            <a:extLst>
              <a:ext uri="{FF2B5EF4-FFF2-40B4-BE49-F238E27FC236}">
                <a16:creationId xmlns:a16="http://schemas.microsoft.com/office/drawing/2014/main" id="{0A458F62-158F-42CA-A6FE-2940F8C10639}"/>
              </a:ext>
            </a:extLst>
          </p:cNvPr>
          <p:cNvPicPr>
            <a:picLocks noChangeAspect="1"/>
          </p:cNvPicPr>
          <p:nvPr/>
        </p:nvPicPr>
        <p:blipFill>
          <a:blip r:embed="rId6"/>
          <a:stretch>
            <a:fillRect/>
          </a:stretch>
        </p:blipFill>
        <p:spPr>
          <a:xfrm>
            <a:off x="7178119" y="1350333"/>
            <a:ext cx="3902536" cy="3901316"/>
          </a:xfrm>
          <a:prstGeom prst="rect">
            <a:avLst/>
          </a:prstGeom>
        </p:spPr>
      </p:pic>
    </p:spTree>
    <p:extLst>
      <p:ext uri="{BB962C8B-B14F-4D97-AF65-F5344CB8AC3E}">
        <p14:creationId xmlns:p14="http://schemas.microsoft.com/office/powerpoint/2010/main" val="2972739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D053E-27B9-4D88-8FC1-E908B3B64F0E}"/>
              </a:ext>
            </a:extLst>
          </p:cNvPr>
          <p:cNvSpPr>
            <a:spLocks noGrp="1"/>
          </p:cNvSpPr>
          <p:nvPr>
            <p:ph type="title"/>
          </p:nvPr>
        </p:nvSpPr>
        <p:spPr>
          <a:xfrm>
            <a:off x="98613" y="2904565"/>
            <a:ext cx="4392706" cy="3425823"/>
          </a:xfrm>
        </p:spPr>
        <p:txBody>
          <a:bodyPr>
            <a:noAutofit/>
          </a:bodyPr>
          <a:lstStyle/>
          <a:p>
            <a:r>
              <a:rPr lang="en-GB" sz="2800" dirty="0">
                <a:hlinkClick r:id="rId3"/>
              </a:rPr>
              <a:t>Parents: Supporting Young People Online (Leaflets) | </a:t>
            </a:r>
            <a:r>
              <a:rPr lang="en-GB" sz="2800" dirty="0" err="1">
                <a:hlinkClick r:id="rId3"/>
              </a:rPr>
              <a:t>Childnet</a:t>
            </a:r>
            <a:endParaRPr lang="en-GB" sz="2800" dirty="0"/>
          </a:p>
        </p:txBody>
      </p:sp>
      <p:sp>
        <p:nvSpPr>
          <p:cNvPr id="3" name="Content Placeholder 2">
            <a:extLst>
              <a:ext uri="{FF2B5EF4-FFF2-40B4-BE49-F238E27FC236}">
                <a16:creationId xmlns:a16="http://schemas.microsoft.com/office/drawing/2014/main" id="{C63C68A4-83EF-4393-834E-F6C11F97364F}"/>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4DFB23B0-A1B3-4B64-9A4B-90DF35C30DEC}"/>
              </a:ext>
            </a:extLst>
          </p:cNvPr>
          <p:cNvPicPr>
            <a:picLocks noChangeAspect="1"/>
          </p:cNvPicPr>
          <p:nvPr/>
        </p:nvPicPr>
        <p:blipFill>
          <a:blip r:embed="rId4"/>
          <a:stretch>
            <a:fillRect/>
          </a:stretch>
        </p:blipFill>
        <p:spPr>
          <a:xfrm>
            <a:off x="5724661" y="228322"/>
            <a:ext cx="4633362" cy="6401355"/>
          </a:xfrm>
          <a:prstGeom prst="rect">
            <a:avLst/>
          </a:prstGeom>
        </p:spPr>
      </p:pic>
    </p:spTree>
    <p:extLst>
      <p:ext uri="{BB962C8B-B14F-4D97-AF65-F5344CB8AC3E}">
        <p14:creationId xmlns:p14="http://schemas.microsoft.com/office/powerpoint/2010/main" val="3740077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57300" y="1571136"/>
            <a:ext cx="9593580" cy="5286864"/>
          </a:xfrm>
          <a:prstGeom prst="rect">
            <a:avLst/>
          </a:prstGeom>
        </p:spPr>
      </p:pic>
      <p:sp>
        <p:nvSpPr>
          <p:cNvPr id="2" name="TextBox 1"/>
          <p:cNvSpPr txBox="1"/>
          <p:nvPr/>
        </p:nvSpPr>
        <p:spPr>
          <a:xfrm>
            <a:off x="182880" y="223196"/>
            <a:ext cx="12009120" cy="1200329"/>
          </a:xfrm>
          <a:prstGeom prst="rect">
            <a:avLst/>
          </a:prstGeom>
          <a:noFill/>
        </p:spPr>
        <p:txBody>
          <a:bodyPr wrap="square" rtlCol="0">
            <a:spAutoFit/>
          </a:bodyPr>
          <a:lstStyle/>
          <a:p>
            <a:r>
              <a:rPr lang="en-GB" sz="2400" dirty="0">
                <a:latin typeface="Comic Sans MS" panose="030F0702030302020204" pitchFamily="66" charset="0"/>
              </a:rPr>
              <a:t>Look out for top tips and helpful information released with our monthly. You can also find a link to online safety information on the website in the safeguarding section</a:t>
            </a:r>
            <a:r>
              <a:rPr lang="en-GB" dirty="0">
                <a:latin typeface="Comic Sans MS" panose="030F0702030302020204" pitchFamily="66" charset="0"/>
              </a:rPr>
              <a:t>.</a:t>
            </a:r>
          </a:p>
        </p:txBody>
      </p:sp>
    </p:spTree>
    <p:extLst>
      <p:ext uri="{BB962C8B-B14F-4D97-AF65-F5344CB8AC3E}">
        <p14:creationId xmlns:p14="http://schemas.microsoft.com/office/powerpoint/2010/main" val="1306575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AA597-1B84-41E5-B66B-5DCED8F11950}"/>
              </a:ext>
            </a:extLst>
          </p:cNvPr>
          <p:cNvSpPr>
            <a:spLocks noGrp="1"/>
          </p:cNvSpPr>
          <p:nvPr>
            <p:ph type="title"/>
          </p:nvPr>
        </p:nvSpPr>
        <p:spPr/>
        <p:txBody>
          <a:bodyPr/>
          <a:lstStyle/>
          <a:p>
            <a:r>
              <a:rPr lang="en-GB" b="1" dirty="0"/>
              <a:t>Judgements </a:t>
            </a:r>
          </a:p>
        </p:txBody>
      </p:sp>
      <p:sp>
        <p:nvSpPr>
          <p:cNvPr id="3" name="Content Placeholder 2">
            <a:extLst>
              <a:ext uri="{FF2B5EF4-FFF2-40B4-BE49-F238E27FC236}">
                <a16:creationId xmlns:a16="http://schemas.microsoft.com/office/drawing/2014/main" id="{69C66BE0-F8E3-406F-8E3D-100610C0639B}"/>
              </a:ext>
            </a:extLst>
          </p:cNvPr>
          <p:cNvSpPr>
            <a:spLocks noGrp="1"/>
          </p:cNvSpPr>
          <p:nvPr>
            <p:ph idx="1"/>
          </p:nvPr>
        </p:nvSpPr>
        <p:spPr/>
        <p:txBody>
          <a:bodyPr/>
          <a:lstStyle/>
          <a:p>
            <a:r>
              <a:rPr lang="en-GB" dirty="0"/>
              <a:t>Judgement 1</a:t>
            </a:r>
            <a:br>
              <a:rPr lang="en-GB" dirty="0"/>
            </a:br>
            <a:endParaRPr lang="en-GB" dirty="0"/>
          </a:p>
          <a:p>
            <a:r>
              <a:rPr lang="en-GB" dirty="0"/>
              <a:t>Judgement 2 </a:t>
            </a:r>
          </a:p>
        </p:txBody>
      </p:sp>
      <p:pic>
        <p:nvPicPr>
          <p:cNvPr id="4" name="Picture 3">
            <a:extLst>
              <a:ext uri="{FF2B5EF4-FFF2-40B4-BE49-F238E27FC236}">
                <a16:creationId xmlns:a16="http://schemas.microsoft.com/office/drawing/2014/main" id="{3162B8D4-6448-4014-92B4-9212E564CBE5}"/>
              </a:ext>
            </a:extLst>
          </p:cNvPr>
          <p:cNvPicPr>
            <a:picLocks noChangeAspect="1"/>
          </p:cNvPicPr>
          <p:nvPr/>
        </p:nvPicPr>
        <p:blipFill>
          <a:blip r:embed="rId2"/>
          <a:stretch>
            <a:fillRect/>
          </a:stretch>
        </p:blipFill>
        <p:spPr>
          <a:xfrm>
            <a:off x="3565485" y="1523066"/>
            <a:ext cx="7788315" cy="853514"/>
          </a:xfrm>
          <a:prstGeom prst="rect">
            <a:avLst/>
          </a:prstGeom>
        </p:spPr>
      </p:pic>
      <p:pic>
        <p:nvPicPr>
          <p:cNvPr id="5" name="Picture 4">
            <a:extLst>
              <a:ext uri="{FF2B5EF4-FFF2-40B4-BE49-F238E27FC236}">
                <a16:creationId xmlns:a16="http://schemas.microsoft.com/office/drawing/2014/main" id="{CA217C68-77CE-49B8-8759-30A9BD12FFB0}"/>
              </a:ext>
            </a:extLst>
          </p:cNvPr>
          <p:cNvPicPr>
            <a:picLocks noChangeAspect="1"/>
          </p:cNvPicPr>
          <p:nvPr/>
        </p:nvPicPr>
        <p:blipFill>
          <a:blip r:embed="rId3"/>
          <a:stretch>
            <a:fillRect/>
          </a:stretch>
        </p:blipFill>
        <p:spPr>
          <a:xfrm>
            <a:off x="3565485" y="2558039"/>
            <a:ext cx="7620660" cy="823031"/>
          </a:xfrm>
          <a:prstGeom prst="rect">
            <a:avLst/>
          </a:prstGeom>
        </p:spPr>
      </p:pic>
      <p:pic>
        <p:nvPicPr>
          <p:cNvPr id="6" name="Picture 5">
            <a:extLst>
              <a:ext uri="{FF2B5EF4-FFF2-40B4-BE49-F238E27FC236}">
                <a16:creationId xmlns:a16="http://schemas.microsoft.com/office/drawing/2014/main" id="{EBBAC23A-FFD7-4E88-9AE5-3F2A35C9219D}"/>
              </a:ext>
            </a:extLst>
          </p:cNvPr>
          <p:cNvPicPr>
            <a:picLocks noChangeAspect="1"/>
          </p:cNvPicPr>
          <p:nvPr/>
        </p:nvPicPr>
        <p:blipFill>
          <a:blip r:embed="rId4"/>
          <a:stretch>
            <a:fillRect/>
          </a:stretch>
        </p:blipFill>
        <p:spPr>
          <a:xfrm>
            <a:off x="3576414" y="4449999"/>
            <a:ext cx="5039171" cy="2091950"/>
          </a:xfrm>
          <a:prstGeom prst="rect">
            <a:avLst/>
          </a:prstGeom>
        </p:spPr>
      </p:pic>
    </p:spTree>
    <p:extLst>
      <p:ext uri="{BB962C8B-B14F-4D97-AF65-F5344CB8AC3E}">
        <p14:creationId xmlns:p14="http://schemas.microsoft.com/office/powerpoint/2010/main" val="633028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3558" y="2756231"/>
            <a:ext cx="4872622" cy="1012363"/>
          </a:xfrm>
        </p:spPr>
        <p:txBody>
          <a:bodyPr/>
          <a:lstStyle/>
          <a:p>
            <a:br>
              <a:rPr lang="en-GB" i="1" dirty="0"/>
            </a:br>
            <a:br>
              <a:rPr lang="en-GB" i="1" dirty="0"/>
            </a:br>
            <a:endParaRPr lang="en-GB" i="1"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915547" y="3262412"/>
            <a:ext cx="3592177" cy="2571407"/>
          </a:xfrm>
          <a:prstGeom prst="rect">
            <a:avLst/>
          </a:prstGeom>
          <a:ln>
            <a:solidFill>
              <a:schemeClr val="accent1"/>
            </a:solidFill>
          </a:ln>
          <a:effectLst>
            <a:outerShdw blurRad="50800" dist="38100" dir="2700000" algn="tl" rotWithShape="0">
              <a:prstClr val="black">
                <a:alpha val="40000"/>
              </a:prstClr>
            </a:outerShdw>
          </a:effectLst>
        </p:spPr>
      </p:pic>
      <p:sp>
        <p:nvSpPr>
          <p:cNvPr id="10" name="Title 1">
            <a:extLst>
              <a:ext uri="{FF2B5EF4-FFF2-40B4-BE49-F238E27FC236}">
                <a16:creationId xmlns:a16="http://schemas.microsoft.com/office/drawing/2014/main" id="{ABC0E3B3-F1BC-4BEB-9D7B-F1D030C6C076}"/>
              </a:ext>
            </a:extLst>
          </p:cNvPr>
          <p:cNvSpPr txBox="1">
            <a:spLocks/>
          </p:cNvSpPr>
          <p:nvPr/>
        </p:nvSpPr>
        <p:spPr>
          <a:xfrm>
            <a:off x="1983115" y="339118"/>
            <a:ext cx="6517032" cy="1134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dirty="0"/>
              <a:t>Resources for primary aged children</a:t>
            </a:r>
          </a:p>
          <a:p>
            <a:endParaRPr lang="en-GB" dirty="0"/>
          </a:p>
        </p:txBody>
      </p:sp>
      <p:sp>
        <p:nvSpPr>
          <p:cNvPr id="12" name="Rectangle 11"/>
          <p:cNvSpPr/>
          <p:nvPr/>
        </p:nvSpPr>
        <p:spPr>
          <a:xfrm>
            <a:off x="6785575" y="1594344"/>
            <a:ext cx="3429144" cy="954107"/>
          </a:xfrm>
          <a:prstGeom prst="rect">
            <a:avLst/>
          </a:prstGeom>
        </p:spPr>
        <p:txBody>
          <a:bodyPr wrap="none">
            <a:spAutoFit/>
          </a:bodyPr>
          <a:lstStyle/>
          <a:p>
            <a:r>
              <a:rPr lang="en-GB" i="1" dirty="0"/>
              <a:t> </a:t>
            </a:r>
            <a:r>
              <a:rPr lang="en-GB" sz="2800" b="1" i="1" dirty="0">
                <a:solidFill>
                  <a:srgbClr val="1D3661"/>
                </a:solidFill>
                <a:latin typeface="Candara" panose="020E0502030303020204" pitchFamily="34" charset="0"/>
                <a:ea typeface="+mj-ea"/>
                <a:cs typeface="+mj-cs"/>
              </a:rPr>
              <a:t>8-11s: Play Like Share </a:t>
            </a:r>
          </a:p>
          <a:p>
            <a:r>
              <a:rPr lang="en-GB" sz="2800" b="1" i="1" dirty="0">
                <a:solidFill>
                  <a:srgbClr val="1D3661"/>
                </a:solidFill>
                <a:latin typeface="Candara" panose="020E0502030303020204" pitchFamily="34" charset="0"/>
                <a:ea typeface="+mj-ea"/>
                <a:cs typeface="+mj-cs"/>
              </a:rPr>
              <a:t>&amp; Band Runner Game</a:t>
            </a:r>
          </a:p>
        </p:txBody>
      </p:sp>
      <p:sp>
        <p:nvSpPr>
          <p:cNvPr id="8" name="Rectangle 7"/>
          <p:cNvSpPr/>
          <p:nvPr/>
        </p:nvSpPr>
        <p:spPr>
          <a:xfrm>
            <a:off x="6450175" y="3905443"/>
            <a:ext cx="3951787" cy="369332"/>
          </a:xfrm>
          <a:prstGeom prst="rect">
            <a:avLst/>
          </a:prstGeom>
        </p:spPr>
        <p:txBody>
          <a:bodyPr wrap="none">
            <a:spAutoFit/>
          </a:bodyPr>
          <a:lstStyle/>
          <a:p>
            <a:r>
              <a:rPr lang="en-GB" dirty="0" err="1">
                <a:hlinkClick r:id="rId4" tooltip="TUK 8-10s website"/>
              </a:rPr>
              <a:t>Thinkuknow</a:t>
            </a:r>
            <a:r>
              <a:rPr lang="en-GB" dirty="0">
                <a:hlinkClick r:id="rId4" tooltip="TUK 8-10s website"/>
              </a:rPr>
              <a:t> website for 8-10 year olds</a:t>
            </a:r>
            <a:r>
              <a:rPr lang="en-GB" dirty="0"/>
              <a:t>. </a:t>
            </a:r>
          </a:p>
        </p:txBody>
      </p:sp>
    </p:spTree>
    <p:extLst>
      <p:ext uri="{BB962C8B-B14F-4D97-AF65-F5344CB8AC3E}">
        <p14:creationId xmlns:p14="http://schemas.microsoft.com/office/powerpoint/2010/main" val="4035447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E3B3-F1BC-4BEB-9D7B-F1D030C6C076}"/>
              </a:ext>
            </a:extLst>
          </p:cNvPr>
          <p:cNvSpPr>
            <a:spLocks noGrp="1"/>
          </p:cNvSpPr>
          <p:nvPr>
            <p:ph type="title"/>
          </p:nvPr>
        </p:nvSpPr>
        <p:spPr>
          <a:xfrm>
            <a:off x="1946487" y="1678789"/>
            <a:ext cx="6517032" cy="691723"/>
          </a:xfrm>
        </p:spPr>
        <p:txBody>
          <a:bodyPr>
            <a:normAutofit fontScale="90000"/>
          </a:bodyPr>
          <a:lstStyle/>
          <a:p>
            <a:r>
              <a:rPr lang="en-GB" altLang="en-US" dirty="0"/>
              <a:t>CEOP</a:t>
            </a:r>
            <a:br>
              <a:rPr lang="en-GB" altLang="en-US" dirty="0"/>
            </a:br>
            <a:r>
              <a:rPr lang="en-GB" altLang="en-US" dirty="0">
                <a:solidFill>
                  <a:srgbClr val="E48312"/>
                </a:solidFill>
              </a:rPr>
              <a:t>http://www.ceop.police.uk </a:t>
            </a:r>
            <a:br>
              <a:rPr lang="en-GB" altLang="en-US" dirty="0">
                <a:solidFill>
                  <a:srgbClr val="E48312"/>
                </a:solidFill>
              </a:rPr>
            </a:br>
            <a:br>
              <a:rPr lang="en-GB" altLang="en-US" dirty="0"/>
            </a:br>
            <a:r>
              <a:rPr lang="en-GB" altLang="en-US" dirty="0"/>
              <a:t>Think You Know</a:t>
            </a:r>
            <a:br>
              <a:rPr lang="en-GB" altLang="en-US" dirty="0"/>
            </a:br>
            <a:r>
              <a:rPr lang="en-GB" altLang="en-US" dirty="0">
                <a:solidFill>
                  <a:srgbClr val="E48312"/>
                </a:solidFill>
              </a:rPr>
              <a:t>www.thinkuknow.co.uk</a:t>
            </a:r>
            <a:br>
              <a:rPr lang="en-GB" altLang="en-US" dirty="0">
                <a:solidFill>
                  <a:srgbClr val="E48312"/>
                </a:solidFill>
              </a:rPr>
            </a:br>
            <a:br>
              <a:rPr lang="en-GB" altLang="en-US" dirty="0"/>
            </a:br>
            <a:r>
              <a:rPr lang="en-GB" altLang="en-US" dirty="0" err="1"/>
              <a:t>Childnet</a:t>
            </a:r>
            <a:br>
              <a:rPr lang="en-GB" altLang="en-US" dirty="0"/>
            </a:br>
            <a:r>
              <a:rPr lang="en-GB" altLang="en-US" dirty="0">
                <a:solidFill>
                  <a:srgbClr val="E48312"/>
                </a:solidFill>
              </a:rPr>
              <a:t>http://www.childnet.com </a:t>
            </a:r>
          </a:p>
        </p:txBody>
      </p:sp>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788" t="61315" r="19298" b="8976"/>
          <a:stretch/>
        </p:blipFill>
        <p:spPr bwMode="auto">
          <a:xfrm>
            <a:off x="1538711" y="3732212"/>
            <a:ext cx="6047187" cy="1786220"/>
          </a:xfrm>
          <a:prstGeom prst="rect">
            <a:avLst/>
          </a:prstGeom>
          <a:noFill/>
          <a:ln w="1587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12"/>
          <p:cNvPicPr/>
          <p:nvPr/>
        </p:nvPicPr>
        <p:blipFill rotWithShape="1">
          <a:blip r:embed="rId4" cstate="print"/>
          <a:srcRect t="9225" r="1982" b="4788"/>
          <a:stretch/>
        </p:blipFill>
        <p:spPr bwMode="auto">
          <a:xfrm>
            <a:off x="7731925" y="4399298"/>
            <a:ext cx="2794925" cy="1524055"/>
          </a:xfrm>
          <a:prstGeom prst="rect">
            <a:avLst/>
          </a:prstGeom>
          <a:ln>
            <a:solidFill>
              <a:srgbClr val="000000"/>
            </a:solidFill>
          </a:ln>
          <a:extLst>
            <a:ext uri="{53640926-AAD7-44D8-BBD7-CCE9431645EC}">
              <a14:shadowObscured xmlns:a14="http://schemas.microsoft.com/office/drawing/2010/main"/>
            </a:ext>
          </a:extLst>
        </p:spPr>
      </p:pic>
      <p:pic>
        <p:nvPicPr>
          <p:cNvPr id="6" name="Picture 5" descr="CEOP button" title="CEOP button">
            <a:extLst>
              <a:ext uri="{FF2B5EF4-FFF2-40B4-BE49-F238E27FC236}">
                <a16:creationId xmlns:a16="http://schemas.microsoft.com/office/drawing/2014/main" id="{AA2EE182-1057-41A7-B599-F1124D1C6BD3}"/>
              </a:ext>
            </a:extLst>
          </p:cNvPr>
          <p:cNvPicPr>
            <a:picLocks noChangeAspect="1"/>
          </p:cNvPicPr>
          <p:nvPr/>
        </p:nvPicPr>
        <p:blipFill>
          <a:blip r:embed="rId5"/>
          <a:stretch>
            <a:fillRect/>
          </a:stretch>
        </p:blipFill>
        <p:spPr>
          <a:xfrm>
            <a:off x="7178120" y="224037"/>
            <a:ext cx="3489881" cy="3489881"/>
          </a:xfrm>
          <a:prstGeom prst="rect">
            <a:avLst/>
          </a:prstGeom>
        </p:spPr>
      </p:pic>
      <p:pic>
        <p:nvPicPr>
          <p:cNvPr id="7" name="Picture 6" descr="Worried about something" title="Worried about something">
            <a:extLst>
              <a:ext uri="{FF2B5EF4-FFF2-40B4-BE49-F238E27FC236}">
                <a16:creationId xmlns:a16="http://schemas.microsoft.com/office/drawing/2014/main" id="{0A458F62-158F-42CA-A6FE-2940F8C10639}"/>
              </a:ext>
            </a:extLst>
          </p:cNvPr>
          <p:cNvPicPr>
            <a:picLocks noChangeAspect="1"/>
          </p:cNvPicPr>
          <p:nvPr/>
        </p:nvPicPr>
        <p:blipFill>
          <a:blip r:embed="rId6"/>
          <a:stretch>
            <a:fillRect/>
          </a:stretch>
        </p:blipFill>
        <p:spPr>
          <a:xfrm>
            <a:off x="7178119" y="1350333"/>
            <a:ext cx="3902536" cy="3901316"/>
          </a:xfrm>
          <a:prstGeom prst="rect">
            <a:avLst/>
          </a:prstGeom>
        </p:spPr>
      </p:pic>
    </p:spTree>
    <p:extLst>
      <p:ext uri="{BB962C8B-B14F-4D97-AF65-F5344CB8AC3E}">
        <p14:creationId xmlns:p14="http://schemas.microsoft.com/office/powerpoint/2010/main" val="162142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Year 4 team</a:t>
            </a:r>
          </a:p>
        </p:txBody>
      </p:sp>
      <p:sp>
        <p:nvSpPr>
          <p:cNvPr id="4" name="Content Placeholder 3"/>
          <p:cNvSpPr>
            <a:spLocks noGrp="1"/>
          </p:cNvSpPr>
          <p:nvPr>
            <p:ph idx="1"/>
          </p:nvPr>
        </p:nvSpPr>
        <p:spPr>
          <a:xfrm>
            <a:off x="1251678" y="1626867"/>
            <a:ext cx="10178322" cy="3593591"/>
          </a:xfrm>
        </p:spPr>
        <p:txBody>
          <a:bodyPr>
            <a:normAutofit/>
          </a:bodyPr>
          <a:lstStyle/>
          <a:p>
            <a:pPr marL="0" indent="0">
              <a:buNone/>
            </a:pPr>
            <a:r>
              <a:rPr lang="en-US" sz="4000" dirty="0"/>
              <a:t>Class Teacher- </a:t>
            </a:r>
            <a:r>
              <a:rPr lang="en-US" sz="4000" dirty="0" err="1"/>
              <a:t>Mr</a:t>
            </a:r>
            <a:r>
              <a:rPr lang="en-US" sz="4000" dirty="0"/>
              <a:t> Adams</a:t>
            </a:r>
          </a:p>
          <a:p>
            <a:pPr marL="0" indent="0">
              <a:buNone/>
            </a:pPr>
            <a:r>
              <a:rPr lang="en-US" sz="4000" dirty="0" err="1"/>
              <a:t>Mrs</a:t>
            </a:r>
            <a:r>
              <a:rPr lang="en-US" sz="4000" dirty="0"/>
              <a:t> Mailer</a:t>
            </a:r>
          </a:p>
        </p:txBody>
      </p:sp>
    </p:spTree>
    <p:extLst>
      <p:ext uri="{BB962C8B-B14F-4D97-AF65-F5344CB8AC3E}">
        <p14:creationId xmlns:p14="http://schemas.microsoft.com/office/powerpoint/2010/main" val="1462626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Safeguarding leads</a:t>
            </a:r>
          </a:p>
        </p:txBody>
      </p:sp>
      <p:sp>
        <p:nvSpPr>
          <p:cNvPr id="3" name="Content Placeholder 2"/>
          <p:cNvSpPr>
            <a:spLocks noGrp="1"/>
          </p:cNvSpPr>
          <p:nvPr>
            <p:ph idx="1"/>
          </p:nvPr>
        </p:nvSpPr>
        <p:spPr>
          <a:xfrm>
            <a:off x="1251677" y="1874517"/>
            <a:ext cx="10370827" cy="4411416"/>
          </a:xfrm>
        </p:spPr>
        <p:txBody>
          <a:bodyPr>
            <a:normAutofit/>
          </a:bodyPr>
          <a:lstStyle/>
          <a:p>
            <a:pPr marL="0" indent="0">
              <a:lnSpc>
                <a:spcPct val="150000"/>
              </a:lnSpc>
              <a:buNone/>
            </a:pPr>
            <a:r>
              <a:rPr lang="en-GB" sz="2800" dirty="0"/>
              <a:t>To report any concerns please see one of schools designated safeguarding leads:</a:t>
            </a:r>
          </a:p>
          <a:p>
            <a:pPr marL="0" indent="0">
              <a:lnSpc>
                <a:spcPct val="150000"/>
              </a:lnSpc>
              <a:buNone/>
            </a:pPr>
            <a:r>
              <a:rPr lang="en-GB" sz="2800" b="1" dirty="0">
                <a:solidFill>
                  <a:schemeClr val="tx1"/>
                </a:solidFill>
              </a:rPr>
              <a:t>Mrs McIntosh </a:t>
            </a:r>
            <a:r>
              <a:rPr lang="en-GB" sz="2800" dirty="0">
                <a:solidFill>
                  <a:schemeClr val="tx1"/>
                </a:solidFill>
              </a:rPr>
              <a:t>(</a:t>
            </a:r>
            <a:r>
              <a:rPr lang="en-GB" sz="2800" dirty="0" err="1">
                <a:solidFill>
                  <a:schemeClr val="tx1"/>
                </a:solidFill>
              </a:rPr>
              <a:t>Headteacher</a:t>
            </a:r>
            <a:r>
              <a:rPr lang="en-GB" sz="2800" dirty="0">
                <a:solidFill>
                  <a:schemeClr val="tx1"/>
                </a:solidFill>
              </a:rPr>
              <a:t>)</a:t>
            </a:r>
          </a:p>
          <a:p>
            <a:pPr marL="0" indent="0">
              <a:lnSpc>
                <a:spcPct val="150000"/>
              </a:lnSpc>
              <a:buNone/>
            </a:pPr>
            <a:r>
              <a:rPr lang="en-GB" sz="2800" b="1" dirty="0"/>
              <a:t>Mr Melville </a:t>
            </a:r>
            <a:r>
              <a:rPr lang="en-GB" sz="2800" dirty="0"/>
              <a:t>(Deputy </a:t>
            </a:r>
            <a:r>
              <a:rPr lang="en-GB" sz="2800" dirty="0" err="1"/>
              <a:t>Headteacher</a:t>
            </a:r>
            <a:r>
              <a:rPr lang="en-GB" sz="2800" dirty="0"/>
              <a:t>) </a:t>
            </a:r>
          </a:p>
          <a:p>
            <a:pPr marL="0" indent="0">
              <a:lnSpc>
                <a:spcPct val="150000"/>
              </a:lnSpc>
              <a:buNone/>
            </a:pPr>
            <a:endParaRPr lang="en-GB" sz="2800" dirty="0"/>
          </a:p>
          <a:p>
            <a:pPr marL="0" indent="0">
              <a:lnSpc>
                <a:spcPct val="150000"/>
              </a:lnSpc>
              <a:buNone/>
            </a:pPr>
            <a:r>
              <a:rPr lang="en-GB" sz="2800" dirty="0"/>
              <a:t>For any SEND concerns, please see </a:t>
            </a:r>
            <a:r>
              <a:rPr lang="en-GB" sz="2800" b="1" dirty="0"/>
              <a:t>Mrs Jones </a:t>
            </a:r>
            <a:endParaRPr lang="en-GB" sz="2800" dirty="0">
              <a:solidFill>
                <a:schemeClr val="tx1"/>
              </a:solidFill>
            </a:endParaRPr>
          </a:p>
          <a:p>
            <a:pPr marL="0" indent="0">
              <a:buNone/>
            </a:pPr>
            <a:endParaRPr lang="en-GB" dirty="0"/>
          </a:p>
        </p:txBody>
      </p:sp>
      <p:pic>
        <p:nvPicPr>
          <p:cNvPr id="5" name="Picture 4"/>
          <p:cNvPicPr>
            <a:picLocks noChangeAspect="1"/>
          </p:cNvPicPr>
          <p:nvPr/>
        </p:nvPicPr>
        <p:blipFill>
          <a:blip r:embed="rId3"/>
          <a:stretch>
            <a:fillRect/>
          </a:stretch>
        </p:blipFill>
        <p:spPr>
          <a:xfrm>
            <a:off x="7399629" y="2539164"/>
            <a:ext cx="3714750" cy="2381250"/>
          </a:xfrm>
          <a:prstGeom prst="rect">
            <a:avLst/>
          </a:prstGeom>
        </p:spPr>
      </p:pic>
    </p:spTree>
    <p:extLst>
      <p:ext uri="{BB962C8B-B14F-4D97-AF65-F5344CB8AC3E}">
        <p14:creationId xmlns:p14="http://schemas.microsoft.com/office/powerpoint/2010/main" val="398413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06F6-D32A-4416-A066-67DAED042862}"/>
              </a:ext>
            </a:extLst>
          </p:cNvPr>
          <p:cNvSpPr>
            <a:spLocks noGrp="1"/>
          </p:cNvSpPr>
          <p:nvPr>
            <p:ph type="title"/>
          </p:nvPr>
        </p:nvSpPr>
        <p:spPr/>
        <p:txBody>
          <a:bodyPr>
            <a:normAutofit/>
          </a:bodyPr>
          <a:lstStyle/>
          <a:p>
            <a:pPr algn="ctr"/>
            <a:r>
              <a:rPr lang="en-GB" sz="4000" dirty="0"/>
              <a:t>RE and Statutory Inspection of Anglican and Methodist Schools (SIAMS)</a:t>
            </a:r>
          </a:p>
        </p:txBody>
      </p:sp>
      <p:sp>
        <p:nvSpPr>
          <p:cNvPr id="3" name="Content Placeholder 2">
            <a:extLst>
              <a:ext uri="{FF2B5EF4-FFF2-40B4-BE49-F238E27FC236}">
                <a16:creationId xmlns:a16="http://schemas.microsoft.com/office/drawing/2014/main" id="{D39DABC4-CD60-4EA1-B0AF-90528184E33E}"/>
              </a:ext>
            </a:extLst>
          </p:cNvPr>
          <p:cNvSpPr>
            <a:spLocks noGrp="1"/>
          </p:cNvSpPr>
          <p:nvPr>
            <p:ph idx="1"/>
          </p:nvPr>
        </p:nvSpPr>
        <p:spPr>
          <a:xfrm>
            <a:off x="206187" y="1825625"/>
            <a:ext cx="11797553" cy="4871010"/>
          </a:xfrm>
        </p:spPr>
        <p:txBody>
          <a:bodyPr>
            <a:normAutofit lnSpcReduction="10000"/>
          </a:bodyPr>
          <a:lstStyle/>
          <a:p>
            <a:r>
              <a:rPr lang="en-GB" dirty="0"/>
              <a:t>As a Church of England School, our school values are underpinned by Biblical Scripture. </a:t>
            </a:r>
            <a:r>
              <a:rPr lang="en-GB" dirty="0" err="1"/>
              <a:t>Coton’s</a:t>
            </a:r>
            <a:r>
              <a:rPr lang="en-GB" dirty="0"/>
              <a:t> is: 2 Corinthians 13:11: Brothers and sisters, rejoice! Strive for full restoration, encourage one another, be of one mind, live in peace. </a:t>
            </a:r>
          </a:p>
          <a:p>
            <a:r>
              <a:rPr lang="en-GB" dirty="0"/>
              <a:t>The dove you see in school symbolises PEACE. This is an acronym for Perseverance, Enjoyment, Awe and Wonder, Compassion and Excellence)</a:t>
            </a:r>
          </a:p>
          <a:p>
            <a:pPr marL="0" indent="0" fontAlgn="t">
              <a:buNone/>
            </a:pPr>
            <a:r>
              <a:rPr lang="en-GB" b="1" dirty="0"/>
              <a:t>As with all maintained schools in England we:</a:t>
            </a:r>
          </a:p>
          <a:p>
            <a:pPr fontAlgn="t"/>
            <a:r>
              <a:rPr lang="en-GB" dirty="0"/>
              <a:t>teach Religious Education in line with the locally agreed syllabus</a:t>
            </a:r>
          </a:p>
          <a:p>
            <a:pPr fontAlgn="t"/>
            <a:r>
              <a:rPr lang="en-GB" dirty="0"/>
              <a:t>hold acts of collective worship every day</a:t>
            </a:r>
          </a:p>
          <a:p>
            <a:pPr fontAlgn="t"/>
            <a:r>
              <a:rPr lang="en-GB" dirty="0"/>
              <a:t>teach about world faiths</a:t>
            </a:r>
          </a:p>
          <a:p>
            <a:pPr marL="0" indent="0" fontAlgn="t">
              <a:buNone/>
            </a:pPr>
            <a:r>
              <a:rPr lang="en-GB" b="1" dirty="0"/>
              <a:t>In addition, Church of England Schools provide:</a:t>
            </a:r>
          </a:p>
          <a:p>
            <a:pPr fontAlgn="t"/>
            <a:r>
              <a:rPr lang="en-GB" dirty="0"/>
              <a:t>education underpinned by Christian values</a:t>
            </a:r>
          </a:p>
          <a:p>
            <a:pPr fontAlgn="t"/>
            <a:r>
              <a:rPr lang="en-GB" dirty="0"/>
              <a:t>close links with the community</a:t>
            </a:r>
          </a:p>
          <a:p>
            <a:pPr fontAlgn="t"/>
            <a:r>
              <a:rPr lang="en-GB" dirty="0"/>
              <a:t>partnership with the local church</a:t>
            </a:r>
          </a:p>
          <a:p>
            <a:endParaRPr lang="en-GB" dirty="0"/>
          </a:p>
        </p:txBody>
      </p:sp>
      <p:pic>
        <p:nvPicPr>
          <p:cNvPr id="4" name="Picture 3">
            <a:extLst>
              <a:ext uri="{FF2B5EF4-FFF2-40B4-BE49-F238E27FC236}">
                <a16:creationId xmlns:a16="http://schemas.microsoft.com/office/drawing/2014/main" id="{8B2CB873-00E3-4173-B849-B20E4A560269}"/>
              </a:ext>
            </a:extLst>
          </p:cNvPr>
          <p:cNvPicPr>
            <a:picLocks noChangeAspect="1"/>
          </p:cNvPicPr>
          <p:nvPr/>
        </p:nvPicPr>
        <p:blipFill>
          <a:blip r:embed="rId2"/>
          <a:stretch>
            <a:fillRect/>
          </a:stretch>
        </p:blipFill>
        <p:spPr>
          <a:xfrm>
            <a:off x="6679038" y="5396753"/>
            <a:ext cx="5324702" cy="1299882"/>
          </a:xfrm>
          <a:prstGeom prst="rect">
            <a:avLst/>
          </a:prstGeom>
        </p:spPr>
      </p:pic>
      <p:pic>
        <p:nvPicPr>
          <p:cNvPr id="5" name="Picture 4">
            <a:extLst>
              <a:ext uri="{FF2B5EF4-FFF2-40B4-BE49-F238E27FC236}">
                <a16:creationId xmlns:a16="http://schemas.microsoft.com/office/drawing/2014/main" id="{F2F472A1-C7FF-4202-AA5A-C5913CBFF414}"/>
              </a:ext>
            </a:extLst>
          </p:cNvPr>
          <p:cNvPicPr>
            <a:picLocks noChangeAspect="1"/>
          </p:cNvPicPr>
          <p:nvPr/>
        </p:nvPicPr>
        <p:blipFill>
          <a:blip r:embed="rId3"/>
          <a:stretch>
            <a:fillRect/>
          </a:stretch>
        </p:blipFill>
        <p:spPr>
          <a:xfrm>
            <a:off x="10408648" y="2998458"/>
            <a:ext cx="1595092" cy="2398295"/>
          </a:xfrm>
          <a:prstGeom prst="rect">
            <a:avLst/>
          </a:prstGeom>
        </p:spPr>
      </p:pic>
      <p:pic>
        <p:nvPicPr>
          <p:cNvPr id="7" name="Picture 6">
            <a:extLst>
              <a:ext uri="{FF2B5EF4-FFF2-40B4-BE49-F238E27FC236}">
                <a16:creationId xmlns:a16="http://schemas.microsoft.com/office/drawing/2014/main" id="{1FAD6424-A149-4330-A504-02441DD7ED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4614" y="582941"/>
            <a:ext cx="1338372" cy="878306"/>
          </a:xfrm>
          <a:prstGeom prst="rect">
            <a:avLst/>
          </a:prstGeom>
        </p:spPr>
      </p:pic>
    </p:spTree>
    <p:extLst>
      <p:ext uri="{BB962C8B-B14F-4D97-AF65-F5344CB8AC3E}">
        <p14:creationId xmlns:p14="http://schemas.microsoft.com/office/powerpoint/2010/main" val="4005740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66B07-D001-4F0F-9611-F9D644E8935B}"/>
              </a:ext>
            </a:extLst>
          </p:cNvPr>
          <p:cNvSpPr>
            <a:spLocks noGrp="1"/>
          </p:cNvSpPr>
          <p:nvPr>
            <p:ph type="title"/>
          </p:nvPr>
        </p:nvSpPr>
        <p:spPr/>
        <p:txBody>
          <a:bodyPr/>
          <a:lstStyle/>
          <a:p>
            <a:pPr algn="ctr"/>
            <a:r>
              <a:rPr lang="en-GB" i="1" dirty="0"/>
              <a:t>This year we will receive a Section 48 SIAMS inspection</a:t>
            </a:r>
          </a:p>
        </p:txBody>
      </p:sp>
      <p:sp>
        <p:nvSpPr>
          <p:cNvPr id="3" name="Content Placeholder 2">
            <a:extLst>
              <a:ext uri="{FF2B5EF4-FFF2-40B4-BE49-F238E27FC236}">
                <a16:creationId xmlns:a16="http://schemas.microsoft.com/office/drawing/2014/main" id="{72B183B9-D434-490E-A89A-AD1ECA7F5748}"/>
              </a:ext>
            </a:extLst>
          </p:cNvPr>
          <p:cNvSpPr>
            <a:spLocks noGrp="1"/>
          </p:cNvSpPr>
          <p:nvPr>
            <p:ph idx="1"/>
          </p:nvPr>
        </p:nvSpPr>
        <p:spPr>
          <a:xfrm>
            <a:off x="255494" y="1780800"/>
            <a:ext cx="8090826" cy="5077199"/>
          </a:xfrm>
        </p:spPr>
        <p:txBody>
          <a:bodyPr>
            <a:normAutofit/>
          </a:bodyPr>
          <a:lstStyle/>
          <a:p>
            <a:pPr marL="0" indent="0">
              <a:buNone/>
            </a:pPr>
            <a:r>
              <a:rPr lang="en-GB" b="1" dirty="0"/>
              <a:t>Inspectors will judge the school by asking 3 key questions:</a:t>
            </a:r>
          </a:p>
          <a:p>
            <a:r>
              <a:rPr lang="en-GB" dirty="0"/>
              <a:t>Who are we as a school? - factual questions about your school's context</a:t>
            </a:r>
          </a:p>
          <a:p>
            <a:r>
              <a:rPr lang="en-GB" dirty="0"/>
              <a:t>What are we doing here? - mainly about the theological underpinning of our school's vision, governance structure, arrangements for religious education and collective worship, and partnerships</a:t>
            </a:r>
          </a:p>
          <a:p>
            <a:r>
              <a:rPr lang="en-GB" dirty="0"/>
              <a:t>How, then, shall we live and learn together? - the main inspection questions looking for evidence of impact</a:t>
            </a:r>
          </a:p>
          <a:p>
            <a:r>
              <a:rPr lang="en-GB" dirty="0"/>
              <a:t>In February 2017, the school received an OUTSTANDING judgement for SIAMS. The framework has now changed and the school will receive a judgement of</a:t>
            </a:r>
          </a:p>
          <a:p>
            <a:pPr marL="0" indent="0">
              <a:buNone/>
            </a:pPr>
            <a:endParaRPr lang="en-GB" dirty="0"/>
          </a:p>
        </p:txBody>
      </p:sp>
      <p:pic>
        <p:nvPicPr>
          <p:cNvPr id="4" name="Picture 3">
            <a:extLst>
              <a:ext uri="{FF2B5EF4-FFF2-40B4-BE49-F238E27FC236}">
                <a16:creationId xmlns:a16="http://schemas.microsoft.com/office/drawing/2014/main" id="{25853EA3-5189-465A-9063-4BB2C3C3F91B}"/>
              </a:ext>
            </a:extLst>
          </p:cNvPr>
          <p:cNvPicPr>
            <a:picLocks noChangeAspect="1"/>
          </p:cNvPicPr>
          <p:nvPr/>
        </p:nvPicPr>
        <p:blipFill>
          <a:blip r:embed="rId2"/>
          <a:stretch>
            <a:fillRect/>
          </a:stretch>
        </p:blipFill>
        <p:spPr>
          <a:xfrm>
            <a:off x="8346320" y="4222376"/>
            <a:ext cx="3590185" cy="2505129"/>
          </a:xfrm>
          <a:prstGeom prst="rect">
            <a:avLst/>
          </a:prstGeom>
        </p:spPr>
      </p:pic>
      <p:pic>
        <p:nvPicPr>
          <p:cNvPr id="5" name="Picture 4">
            <a:extLst>
              <a:ext uri="{FF2B5EF4-FFF2-40B4-BE49-F238E27FC236}">
                <a16:creationId xmlns:a16="http://schemas.microsoft.com/office/drawing/2014/main" id="{15DBBDF2-4062-4E8F-BF7C-9923D63CDA2E}"/>
              </a:ext>
            </a:extLst>
          </p:cNvPr>
          <p:cNvPicPr>
            <a:picLocks noChangeAspect="1"/>
          </p:cNvPicPr>
          <p:nvPr/>
        </p:nvPicPr>
        <p:blipFill>
          <a:blip r:embed="rId3"/>
          <a:stretch>
            <a:fillRect/>
          </a:stretch>
        </p:blipFill>
        <p:spPr>
          <a:xfrm>
            <a:off x="8471243" y="1328734"/>
            <a:ext cx="3340339" cy="2763148"/>
          </a:xfrm>
          <a:prstGeom prst="rect">
            <a:avLst/>
          </a:prstGeom>
        </p:spPr>
      </p:pic>
    </p:spTree>
    <p:extLst>
      <p:ext uri="{BB962C8B-B14F-4D97-AF65-F5344CB8AC3E}">
        <p14:creationId xmlns:p14="http://schemas.microsoft.com/office/powerpoint/2010/main" val="3043251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Things You (Probably) Didn't Know About Beethoven's 7th Symphon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686" y="1360996"/>
            <a:ext cx="5592085" cy="4194064"/>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7536365" y="743575"/>
            <a:ext cx="3900894" cy="4811485"/>
          </a:xfrm>
        </p:spPr>
        <p:txBody>
          <a:bodyPr>
            <a:noAutofit/>
          </a:bodyPr>
          <a:lstStyle/>
          <a:p>
            <a:r>
              <a:rPr lang="en-US" sz="3600" dirty="0"/>
              <a:t>Was completely Deaf by 45</a:t>
            </a:r>
          </a:p>
          <a:p>
            <a:r>
              <a:rPr lang="en-US" sz="3600" dirty="0"/>
              <a:t>Born in Germany</a:t>
            </a:r>
          </a:p>
          <a:p>
            <a:r>
              <a:rPr lang="en-US" sz="3600" dirty="0"/>
              <a:t>Wrote 722 musical pieces</a:t>
            </a:r>
          </a:p>
          <a:p>
            <a:r>
              <a:rPr lang="en-US" sz="3600" dirty="0"/>
              <a:t>Performed his first piece at the age of 8. </a:t>
            </a:r>
            <a:endParaRPr lang="en-GB" sz="3600" dirty="0"/>
          </a:p>
        </p:txBody>
      </p:sp>
    </p:spTree>
    <p:extLst>
      <p:ext uri="{BB962C8B-B14F-4D97-AF65-F5344CB8AC3E}">
        <p14:creationId xmlns:p14="http://schemas.microsoft.com/office/powerpoint/2010/main" val="1369025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Horizontal Scroll 2"/>
          <p:cNvSpPr/>
          <p:nvPr/>
        </p:nvSpPr>
        <p:spPr>
          <a:xfrm>
            <a:off x="205540" y="317241"/>
            <a:ext cx="11607282" cy="1716833"/>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Kristen ITC" panose="03050502040202030202" pitchFamily="66" charset="0"/>
              </a:rPr>
              <a:t>Curriculum map – on our website (subject to change!)</a:t>
            </a:r>
          </a:p>
        </p:txBody>
      </p:sp>
      <p:pic>
        <p:nvPicPr>
          <p:cNvPr id="4" name="Picture 3"/>
          <p:cNvPicPr>
            <a:picLocks noChangeAspect="1"/>
          </p:cNvPicPr>
          <p:nvPr/>
        </p:nvPicPr>
        <p:blipFill>
          <a:blip r:embed="rId3"/>
          <a:stretch>
            <a:fillRect/>
          </a:stretch>
        </p:blipFill>
        <p:spPr>
          <a:xfrm>
            <a:off x="1409700" y="1624442"/>
            <a:ext cx="9958387" cy="5097063"/>
          </a:xfrm>
          <a:prstGeom prst="rect">
            <a:avLst/>
          </a:prstGeom>
        </p:spPr>
      </p:pic>
    </p:spTree>
    <p:extLst>
      <p:ext uri="{BB962C8B-B14F-4D97-AF65-F5344CB8AC3E}">
        <p14:creationId xmlns:p14="http://schemas.microsoft.com/office/powerpoint/2010/main" val="3468534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97160" y="471155"/>
            <a:ext cx="5967558" cy="5649727"/>
          </a:xfrm>
          <a:solidFill>
            <a:srgbClr val="92D050"/>
          </a:solidFill>
        </p:spPr>
        <p:txBody>
          <a:bodyPr/>
          <a:lstStyle/>
          <a:p>
            <a:pPr algn="ctr"/>
            <a:r>
              <a:rPr lang="en-GB" u="sng" cap="none" dirty="0">
                <a:solidFill>
                  <a:schemeClr val="tx1"/>
                </a:solidFill>
                <a:latin typeface="Kristen ITC" panose="03050502040202030202" pitchFamily="66" charset="0"/>
              </a:rPr>
              <a:t>Music lessons</a:t>
            </a:r>
            <a:endParaRPr lang="en-GB" cap="none" dirty="0">
              <a:solidFill>
                <a:schemeClr val="tx2">
                  <a:lumMod val="50000"/>
                  <a:lumOff val="50000"/>
                </a:schemeClr>
              </a:solidFill>
              <a:latin typeface="Kristen ITC" panose="03050502040202030202" pitchFamily="66" charset="0"/>
            </a:endParaRPr>
          </a:p>
        </p:txBody>
      </p:sp>
      <p:sp>
        <p:nvSpPr>
          <p:cNvPr id="3" name="TextBox 2"/>
          <p:cNvSpPr txBox="1"/>
          <p:nvPr/>
        </p:nvSpPr>
        <p:spPr>
          <a:xfrm>
            <a:off x="1716834" y="1996751"/>
            <a:ext cx="5967558" cy="1569660"/>
          </a:xfrm>
          <a:prstGeom prst="rect">
            <a:avLst/>
          </a:prstGeom>
          <a:noFill/>
        </p:spPr>
        <p:txBody>
          <a:bodyPr wrap="square" rtlCol="0">
            <a:spAutoFit/>
          </a:bodyPr>
          <a:lstStyle/>
          <a:p>
            <a:r>
              <a:rPr lang="en-US" sz="9600" dirty="0">
                <a:latin typeface="Comic Sans MS" panose="030F0702030302020204" pitchFamily="66" charset="0"/>
              </a:rPr>
              <a:t>Flute!</a:t>
            </a:r>
            <a:endParaRPr lang="en-GB" sz="9600" dirty="0">
              <a:latin typeface="Comic Sans MS" panose="030F0702030302020204" pitchFamily="66" charset="0"/>
            </a:endParaRPr>
          </a:p>
        </p:txBody>
      </p:sp>
      <p:pic>
        <p:nvPicPr>
          <p:cNvPr id="4" name="Picture 3">
            <a:extLst>
              <a:ext uri="{FF2B5EF4-FFF2-40B4-BE49-F238E27FC236}">
                <a16:creationId xmlns:a16="http://schemas.microsoft.com/office/drawing/2014/main" id="{45BF920D-EE43-4059-BF90-18D56D3E97CF}"/>
              </a:ext>
            </a:extLst>
          </p:cNvPr>
          <p:cNvPicPr>
            <a:picLocks noChangeAspect="1"/>
          </p:cNvPicPr>
          <p:nvPr/>
        </p:nvPicPr>
        <p:blipFill>
          <a:blip r:embed="rId3"/>
          <a:stretch>
            <a:fillRect/>
          </a:stretch>
        </p:blipFill>
        <p:spPr>
          <a:xfrm>
            <a:off x="8014133" y="1364040"/>
            <a:ext cx="2743438" cy="4404742"/>
          </a:xfrm>
          <a:prstGeom prst="rect">
            <a:avLst/>
          </a:prstGeom>
        </p:spPr>
      </p:pic>
    </p:spTree>
    <p:extLst>
      <p:ext uri="{BB962C8B-B14F-4D97-AF65-F5344CB8AC3E}">
        <p14:creationId xmlns:p14="http://schemas.microsoft.com/office/powerpoint/2010/main" val="2080068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1804" y="471156"/>
            <a:ext cx="10954138" cy="5351146"/>
          </a:xfrm>
        </p:spPr>
        <p:txBody>
          <a:bodyPr/>
          <a:lstStyle/>
          <a:p>
            <a:pPr algn="ctr"/>
            <a:r>
              <a:rPr lang="en-GB" sz="4400" u="sng" cap="none" dirty="0">
                <a:latin typeface="Comic Sans MS" panose="030F0702030302020204" pitchFamily="66" charset="0"/>
              </a:rPr>
              <a:t>Science topics:</a:t>
            </a:r>
            <a:br>
              <a:rPr lang="en-GB" sz="4400" cap="none" dirty="0">
                <a:latin typeface="Comic Sans MS" panose="030F0702030302020204" pitchFamily="66" charset="0"/>
              </a:rPr>
            </a:br>
            <a:br>
              <a:rPr lang="en-GB" sz="4400" cap="none" dirty="0">
                <a:latin typeface="Comic Sans MS" panose="030F0702030302020204" pitchFamily="66" charset="0"/>
              </a:rPr>
            </a:br>
            <a:r>
              <a:rPr lang="en-GB" sz="5400" cap="none" dirty="0">
                <a:solidFill>
                  <a:schemeClr val="tx1"/>
                </a:solidFill>
                <a:latin typeface="Comic Sans MS" panose="030F0702030302020204" pitchFamily="66" charset="0"/>
              </a:rPr>
              <a:t>sound</a:t>
            </a:r>
            <a:br>
              <a:rPr lang="en-GB" sz="5400" cap="none" dirty="0">
                <a:solidFill>
                  <a:schemeClr val="tx1"/>
                </a:solidFill>
                <a:latin typeface="Comic Sans MS" panose="030F0702030302020204" pitchFamily="66" charset="0"/>
              </a:rPr>
            </a:br>
            <a:r>
              <a:rPr lang="en-GB" sz="5400" cap="none" dirty="0">
                <a:solidFill>
                  <a:schemeClr val="tx2">
                    <a:lumMod val="75000"/>
                    <a:lumOff val="25000"/>
                  </a:schemeClr>
                </a:solidFill>
                <a:latin typeface="Comic Sans MS" panose="030F0702030302020204" pitchFamily="66" charset="0"/>
              </a:rPr>
              <a:t>living things and their habitats</a:t>
            </a:r>
            <a:br>
              <a:rPr lang="en-GB" sz="5400" cap="none" dirty="0">
                <a:solidFill>
                  <a:schemeClr val="tx1"/>
                </a:solidFill>
                <a:latin typeface="Comic Sans MS" panose="030F0702030302020204" pitchFamily="66" charset="0"/>
              </a:rPr>
            </a:br>
            <a:r>
              <a:rPr lang="en-GB" sz="5400" cap="none" dirty="0">
                <a:solidFill>
                  <a:srgbClr val="00B050"/>
                </a:solidFill>
                <a:latin typeface="Comic Sans MS" panose="030F0702030302020204" pitchFamily="66" charset="0"/>
              </a:rPr>
              <a:t>animals including humans</a:t>
            </a:r>
            <a:br>
              <a:rPr lang="en-GB" sz="5400" cap="none" dirty="0">
                <a:solidFill>
                  <a:schemeClr val="tx1"/>
                </a:solidFill>
                <a:latin typeface="Comic Sans MS" panose="030F0702030302020204" pitchFamily="66" charset="0"/>
              </a:rPr>
            </a:br>
            <a:r>
              <a:rPr lang="en-GB" sz="5400" cap="none" dirty="0">
                <a:solidFill>
                  <a:srgbClr val="FF0000"/>
                </a:solidFill>
                <a:latin typeface="Comic Sans MS" panose="030F0702030302020204" pitchFamily="66" charset="0"/>
              </a:rPr>
              <a:t>properties and changes of materials </a:t>
            </a:r>
          </a:p>
        </p:txBody>
      </p:sp>
      <p:pic>
        <p:nvPicPr>
          <p:cNvPr id="2050" name="Picture 2" descr="Image result for science top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5012" y="471156"/>
            <a:ext cx="2857500" cy="166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592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planners</a:t>
            </a:r>
          </a:p>
        </p:txBody>
      </p:sp>
      <p:sp>
        <p:nvSpPr>
          <p:cNvPr id="3" name="Content Placeholder 2"/>
          <p:cNvSpPr>
            <a:spLocks noGrp="1"/>
          </p:cNvSpPr>
          <p:nvPr>
            <p:ph idx="1"/>
          </p:nvPr>
        </p:nvSpPr>
        <p:spPr>
          <a:xfrm>
            <a:off x="1447800" y="1299901"/>
            <a:ext cx="10744200" cy="5240927"/>
          </a:xfrm>
        </p:spPr>
        <p:txBody>
          <a:bodyPr>
            <a:noAutofit/>
          </a:bodyPr>
          <a:lstStyle/>
          <a:p>
            <a:pPr marL="0" indent="0">
              <a:buNone/>
            </a:pPr>
            <a:r>
              <a:rPr lang="en-GB" sz="3200" b="1" dirty="0"/>
              <a:t>Primary method of communication</a:t>
            </a:r>
          </a:p>
          <a:p>
            <a:pPr marL="0" indent="0">
              <a:buNone/>
            </a:pPr>
            <a:r>
              <a:rPr lang="en-GB" sz="3200" dirty="0"/>
              <a:t>Homework acknowledgement of completion</a:t>
            </a:r>
          </a:p>
          <a:p>
            <a:pPr marL="0" indent="0">
              <a:buNone/>
            </a:pPr>
            <a:r>
              <a:rPr lang="en-GB" sz="3200" dirty="0"/>
              <a:t>Messages </a:t>
            </a:r>
          </a:p>
          <a:p>
            <a:pPr marL="0" indent="0">
              <a:buNone/>
            </a:pPr>
            <a:r>
              <a:rPr lang="en-GB" sz="3200" dirty="0"/>
              <a:t>Change of adult collecting</a:t>
            </a:r>
          </a:p>
          <a:p>
            <a:pPr marL="0" indent="0">
              <a:buNone/>
            </a:pPr>
            <a:r>
              <a:rPr lang="en-GB" sz="3200" dirty="0"/>
              <a:t>Reading record: please record any reading completed at home (rewards will be given in school) </a:t>
            </a:r>
          </a:p>
          <a:p>
            <a:pPr marL="0" indent="0">
              <a:buNone/>
            </a:pPr>
            <a:r>
              <a:rPr lang="en-GB" sz="3200" dirty="0"/>
              <a:t>Checked daily by staff</a:t>
            </a:r>
          </a:p>
          <a:p>
            <a:pPr marL="0" indent="0">
              <a:buNone/>
            </a:pPr>
            <a:r>
              <a:rPr lang="en-GB" sz="3200" dirty="0"/>
              <a:t>Supportive learning tool – sentence tricks, conjunctions, number grid, x table square</a:t>
            </a:r>
          </a:p>
        </p:txBody>
      </p:sp>
    </p:spTree>
    <p:extLst>
      <p:ext uri="{BB962C8B-B14F-4D97-AF65-F5344CB8AC3E}">
        <p14:creationId xmlns:p14="http://schemas.microsoft.com/office/powerpoint/2010/main" val="4205793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Maths!</a:t>
            </a:r>
          </a:p>
        </p:txBody>
      </p:sp>
    </p:spTree>
    <p:extLst>
      <p:ext uri="{BB962C8B-B14F-4D97-AF65-F5344CB8AC3E}">
        <p14:creationId xmlns:p14="http://schemas.microsoft.com/office/powerpoint/2010/main" val="1375997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Are we talking the same language?</a:t>
            </a:r>
          </a:p>
        </p:txBody>
      </p:sp>
      <p:sp>
        <p:nvSpPr>
          <p:cNvPr id="3" name="Content Placeholder 2"/>
          <p:cNvSpPr>
            <a:spLocks noGrp="1"/>
          </p:cNvSpPr>
          <p:nvPr>
            <p:ph idx="1"/>
          </p:nvPr>
        </p:nvSpPr>
        <p:spPr/>
        <p:txBody>
          <a:bodyPr>
            <a:normAutofit fontScale="92500" lnSpcReduction="20000"/>
          </a:bodyPr>
          <a:lstStyle/>
          <a:p>
            <a:pPr marL="0" indent="0">
              <a:buNone/>
            </a:pPr>
            <a:r>
              <a:rPr lang="en-GB" sz="8000" dirty="0"/>
              <a:t>Numeral</a:t>
            </a:r>
          </a:p>
          <a:p>
            <a:pPr marL="0" indent="0">
              <a:buNone/>
            </a:pPr>
            <a:r>
              <a:rPr lang="en-GB" sz="8000" dirty="0"/>
              <a:t>Number</a:t>
            </a:r>
          </a:p>
          <a:p>
            <a:pPr marL="0" indent="0">
              <a:buNone/>
            </a:pPr>
            <a:r>
              <a:rPr lang="en-GB" sz="8000" dirty="0"/>
              <a:t>Digit</a:t>
            </a:r>
          </a:p>
        </p:txBody>
      </p:sp>
      <p:pic>
        <p:nvPicPr>
          <p:cNvPr id="4" name="Picture 3"/>
          <p:cNvPicPr>
            <a:picLocks noChangeAspect="1"/>
          </p:cNvPicPr>
          <p:nvPr/>
        </p:nvPicPr>
        <p:blipFill>
          <a:blip r:embed="rId3"/>
          <a:stretch>
            <a:fillRect/>
          </a:stretch>
        </p:blipFill>
        <p:spPr>
          <a:xfrm>
            <a:off x="5338626" y="2504530"/>
            <a:ext cx="6191250" cy="4095750"/>
          </a:xfrm>
          <a:prstGeom prst="rect">
            <a:avLst/>
          </a:prstGeom>
        </p:spPr>
      </p:pic>
    </p:spTree>
    <p:extLst>
      <p:ext uri="{BB962C8B-B14F-4D97-AF65-F5344CB8AC3E}">
        <p14:creationId xmlns:p14="http://schemas.microsoft.com/office/powerpoint/2010/main" val="333087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Aim of today’s session:</a:t>
            </a:r>
          </a:p>
        </p:txBody>
      </p:sp>
      <p:sp>
        <p:nvSpPr>
          <p:cNvPr id="3" name="Content Placeholder 2"/>
          <p:cNvSpPr>
            <a:spLocks noGrp="1"/>
          </p:cNvSpPr>
          <p:nvPr>
            <p:ph idx="1"/>
          </p:nvPr>
        </p:nvSpPr>
        <p:spPr/>
        <p:txBody>
          <a:bodyPr/>
          <a:lstStyle/>
          <a:p>
            <a:pPr marL="0" indent="0">
              <a:buNone/>
            </a:pPr>
            <a:r>
              <a:rPr lang="en-GB" sz="3600" dirty="0">
                <a:solidFill>
                  <a:schemeClr val="tx2">
                    <a:lumMod val="75000"/>
                    <a:lumOff val="25000"/>
                  </a:schemeClr>
                </a:solidFill>
              </a:rPr>
              <a:t>To provide parents with:</a:t>
            </a:r>
          </a:p>
          <a:p>
            <a:pPr marL="0" indent="0">
              <a:buNone/>
            </a:pPr>
            <a:r>
              <a:rPr lang="en-GB" sz="2800" dirty="0"/>
              <a:t>E-safety, safeguarding, allergy awareness</a:t>
            </a:r>
          </a:p>
          <a:p>
            <a:pPr marL="0" indent="0">
              <a:buNone/>
            </a:pPr>
            <a:endParaRPr lang="en-GB" sz="2800" dirty="0"/>
          </a:p>
          <a:p>
            <a:pPr marL="0" indent="0">
              <a:buNone/>
            </a:pPr>
            <a:r>
              <a:rPr lang="en-GB" sz="2800" dirty="0"/>
              <a:t>An overview of the curriculum content for Year 4</a:t>
            </a:r>
          </a:p>
          <a:p>
            <a:pPr marL="0" indent="0">
              <a:buNone/>
            </a:pPr>
            <a:endParaRPr lang="en-GB" sz="2800" dirty="0"/>
          </a:p>
          <a:p>
            <a:pPr marL="0" indent="0">
              <a:buNone/>
            </a:pPr>
            <a:r>
              <a:rPr lang="en-GB" sz="2800" dirty="0"/>
              <a:t>How you can help at home.</a:t>
            </a:r>
          </a:p>
        </p:txBody>
      </p:sp>
    </p:spTree>
    <p:extLst>
      <p:ext uri="{BB962C8B-B14F-4D97-AF65-F5344CB8AC3E}">
        <p14:creationId xmlns:p14="http://schemas.microsoft.com/office/powerpoint/2010/main" val="2230279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99618" y="575175"/>
            <a:ext cx="9966178" cy="5211671"/>
          </a:xfrm>
          <a:prstGeom prst="rect">
            <a:avLst/>
          </a:prstGeom>
        </p:spPr>
      </p:pic>
    </p:spTree>
    <p:extLst>
      <p:ext uri="{BB962C8B-B14F-4D97-AF65-F5344CB8AC3E}">
        <p14:creationId xmlns:p14="http://schemas.microsoft.com/office/powerpoint/2010/main" val="930174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Process of learning</a:t>
            </a:r>
          </a:p>
        </p:txBody>
      </p:sp>
      <p:pic>
        <p:nvPicPr>
          <p:cNvPr id="4" name="Picture 3"/>
          <p:cNvPicPr>
            <a:picLocks noChangeAspect="1"/>
          </p:cNvPicPr>
          <p:nvPr/>
        </p:nvPicPr>
        <p:blipFill>
          <a:blip r:embed="rId3"/>
          <a:stretch>
            <a:fillRect/>
          </a:stretch>
        </p:blipFill>
        <p:spPr>
          <a:xfrm>
            <a:off x="1990145" y="1790831"/>
            <a:ext cx="7869182" cy="2806065"/>
          </a:xfrm>
          <a:prstGeom prst="rect">
            <a:avLst/>
          </a:prstGeom>
        </p:spPr>
      </p:pic>
      <p:sp>
        <p:nvSpPr>
          <p:cNvPr id="5" name="TextBox 4"/>
          <p:cNvSpPr txBox="1"/>
          <p:nvPr/>
        </p:nvSpPr>
        <p:spPr>
          <a:xfrm>
            <a:off x="1711234" y="5564777"/>
            <a:ext cx="7302137" cy="369332"/>
          </a:xfrm>
          <a:prstGeom prst="rect">
            <a:avLst/>
          </a:prstGeom>
          <a:noFill/>
        </p:spPr>
        <p:txBody>
          <a:bodyPr wrap="square" rtlCol="0">
            <a:spAutoFit/>
          </a:bodyPr>
          <a:lstStyle/>
          <a:p>
            <a:r>
              <a:rPr lang="en-GB" dirty="0"/>
              <a:t>This happens in most lessons – all the way up to Year Six</a:t>
            </a:r>
          </a:p>
        </p:txBody>
      </p:sp>
    </p:spTree>
    <p:extLst>
      <p:ext uri="{BB962C8B-B14F-4D97-AF65-F5344CB8AC3E}">
        <p14:creationId xmlns:p14="http://schemas.microsoft.com/office/powerpoint/2010/main" val="9593328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A range of resources</a:t>
            </a:r>
          </a:p>
        </p:txBody>
      </p:sp>
      <p:grpSp>
        <p:nvGrpSpPr>
          <p:cNvPr id="9" name="Group 8"/>
          <p:cNvGrpSpPr/>
          <p:nvPr/>
        </p:nvGrpSpPr>
        <p:grpSpPr>
          <a:xfrm>
            <a:off x="831577" y="4650856"/>
            <a:ext cx="859488" cy="1519202"/>
            <a:chOff x="1590813" y="4915407"/>
            <a:chExt cx="644616" cy="1519202"/>
          </a:xfrm>
        </p:grpSpPr>
        <p:sp>
          <p:nvSpPr>
            <p:cNvPr id="7" name="Rectangle: Rounded Corners 22"/>
            <p:cNvSpPr/>
            <p:nvPr/>
          </p:nvSpPr>
          <p:spPr>
            <a:xfrm rot="16200000">
              <a:off x="966925" y="5539295"/>
              <a:ext cx="1514475" cy="266700"/>
            </a:xfrm>
            <a:prstGeom prst="roundRect">
              <a:avLst>
                <a:gd name="adj" fmla="val 50000"/>
              </a:avLst>
            </a:prstGeom>
            <a:solidFill>
              <a:srgbClr val="FFC000">
                <a:lumMod val="60000"/>
                <a:lumOff val="40000"/>
              </a:srgbClr>
            </a:solidFill>
            <a:ln w="12700" cap="flat" cmpd="sng" algn="ctr">
              <a:solidFill>
                <a:srgbClr val="FFC000">
                  <a:lumMod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Rectangle: Rounded Corners 22"/>
            <p:cNvSpPr/>
            <p:nvPr/>
          </p:nvSpPr>
          <p:spPr>
            <a:xfrm rot="16200000">
              <a:off x="1344841" y="5544022"/>
              <a:ext cx="1514475" cy="266700"/>
            </a:xfrm>
            <a:prstGeom prst="roundRect">
              <a:avLst>
                <a:gd name="adj" fmla="val 50000"/>
              </a:avLst>
            </a:prstGeom>
            <a:solidFill>
              <a:srgbClr val="FFC000">
                <a:lumMod val="60000"/>
                <a:lumOff val="40000"/>
              </a:srgbClr>
            </a:solidFill>
            <a:ln w="12700" cap="flat" cmpd="sng" algn="ctr">
              <a:solidFill>
                <a:srgbClr val="FFC000">
                  <a:lumMod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9072" y="5139894"/>
            <a:ext cx="1882237" cy="141167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7835" y="4837478"/>
            <a:ext cx="3810000" cy="1685925"/>
          </a:xfrm>
          <a:prstGeom prst="rect">
            <a:avLst/>
          </a:prstGeom>
        </p:spPr>
      </p:pic>
      <p:pic>
        <p:nvPicPr>
          <p:cNvPr id="31" name="Picture 30"/>
          <p:cNvPicPr>
            <a:picLocks noChangeAspect="1"/>
          </p:cNvPicPr>
          <p:nvPr/>
        </p:nvPicPr>
        <p:blipFill>
          <a:blip r:embed="rId5"/>
          <a:stretch>
            <a:fillRect/>
          </a:stretch>
        </p:blipFill>
        <p:spPr>
          <a:xfrm>
            <a:off x="8290835" y="2244838"/>
            <a:ext cx="3038768" cy="900474"/>
          </a:xfrm>
          <a:prstGeom prst="rect">
            <a:avLst/>
          </a:prstGeom>
        </p:spPr>
      </p:pic>
      <p:pic>
        <p:nvPicPr>
          <p:cNvPr id="32" name="Picture 31"/>
          <p:cNvPicPr>
            <a:picLocks noChangeAspect="1"/>
          </p:cNvPicPr>
          <p:nvPr/>
        </p:nvPicPr>
        <p:blipFill>
          <a:blip r:embed="rId6"/>
          <a:stretch>
            <a:fillRect/>
          </a:stretch>
        </p:blipFill>
        <p:spPr>
          <a:xfrm>
            <a:off x="463399" y="3629540"/>
            <a:ext cx="2700747" cy="631409"/>
          </a:xfrm>
          <a:prstGeom prst="rect">
            <a:avLst/>
          </a:prstGeom>
        </p:spPr>
      </p:pic>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6202" y="3280009"/>
            <a:ext cx="1884985" cy="1413739"/>
          </a:xfrm>
          <a:prstGeom prst="rect">
            <a:avLst/>
          </a:prstGeom>
        </p:spPr>
      </p:pic>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3569" y="2279885"/>
            <a:ext cx="1511300" cy="1000125"/>
          </a:xfrm>
          <a:prstGeom prst="rect">
            <a:avLst/>
          </a:prstGeom>
        </p:spPr>
      </p:pic>
      <p:pic>
        <p:nvPicPr>
          <p:cNvPr id="39" name="Picture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61310" y="3708263"/>
            <a:ext cx="2236069" cy="1129215"/>
          </a:xfrm>
          <a:prstGeom prst="rect">
            <a:avLst/>
          </a:prstGeom>
        </p:spPr>
      </p:pic>
      <p:pic>
        <p:nvPicPr>
          <p:cNvPr id="40" name="Picture 39"/>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r="19977" b="20626"/>
          <a:stretch/>
        </p:blipFill>
        <p:spPr>
          <a:xfrm>
            <a:off x="5493236" y="2373844"/>
            <a:ext cx="2433317" cy="1357646"/>
          </a:xfrm>
          <a:prstGeom prst="rect">
            <a:avLst/>
          </a:prstGeom>
        </p:spPr>
      </p:pic>
      <p:pic>
        <p:nvPicPr>
          <p:cNvPr id="41" name="Picture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54302" y="5136632"/>
            <a:ext cx="1384300" cy="1028700"/>
          </a:xfrm>
          <a:prstGeom prst="rect">
            <a:avLst/>
          </a:prstGeom>
        </p:spPr>
      </p:pic>
      <p:pic>
        <p:nvPicPr>
          <p:cNvPr id="42" name="Picture 4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3062" y="1794600"/>
            <a:ext cx="1920405" cy="1440304"/>
          </a:xfrm>
          <a:prstGeom prst="rect">
            <a:avLst/>
          </a:prstGeom>
        </p:spPr>
      </p:pic>
      <p:pic>
        <p:nvPicPr>
          <p:cNvPr id="43" name="Picture 4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65591" y="3563378"/>
            <a:ext cx="1664012" cy="1248009"/>
          </a:xfrm>
          <a:prstGeom prst="rect">
            <a:avLst/>
          </a:prstGeom>
        </p:spPr>
      </p:pic>
    </p:spTree>
    <p:extLst>
      <p:ext uri="{BB962C8B-B14F-4D97-AF65-F5344CB8AC3E}">
        <p14:creationId xmlns:p14="http://schemas.microsoft.com/office/powerpoint/2010/main" val="185415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7627" y="286361"/>
            <a:ext cx="9004599" cy="1143000"/>
          </a:xfrm>
        </p:spPr>
        <p:txBody>
          <a:bodyPr/>
          <a:lstStyle/>
          <a:p>
            <a:pPr algn="l"/>
            <a:r>
              <a:rPr lang="en-US" dirty="0"/>
              <a:t>Multiple representations</a:t>
            </a:r>
          </a:p>
        </p:txBody>
      </p:sp>
      <p:sp>
        <p:nvSpPr>
          <p:cNvPr id="3" name="Content Placeholder 2"/>
          <p:cNvSpPr>
            <a:spLocks noGrp="1"/>
          </p:cNvSpPr>
          <p:nvPr>
            <p:ph idx="1"/>
          </p:nvPr>
        </p:nvSpPr>
        <p:spPr>
          <a:xfrm>
            <a:off x="1066800" y="1464532"/>
            <a:ext cx="10269416" cy="5066289"/>
          </a:xfrm>
        </p:spPr>
        <p:txBody>
          <a:bodyPr>
            <a:normAutofit/>
          </a:bodyPr>
          <a:lstStyle/>
          <a:p>
            <a:pPr marL="0" indent="0">
              <a:buNone/>
            </a:pPr>
            <a:endParaRPr lang="en-GB" sz="2800" i="1" dirty="0"/>
          </a:p>
          <a:p>
            <a:pPr marL="0" indent="0">
              <a:buNone/>
            </a:pPr>
            <a:r>
              <a:rPr lang="en-GB" sz="4400" i="1" dirty="0"/>
              <a:t>“If we do not use concrete manipulations, then we can not understand mathematics. If we only use concrete manipulations, then we are not doing mathematics.”</a:t>
            </a:r>
            <a:endParaRPr lang="en-GB" sz="4400" dirty="0"/>
          </a:p>
          <a:p>
            <a:pPr marL="0" indent="0" algn="r">
              <a:buNone/>
            </a:pPr>
            <a:r>
              <a:rPr lang="en-GB" sz="4000" dirty="0" err="1"/>
              <a:t>Gu</a:t>
            </a:r>
            <a:r>
              <a:rPr lang="en-GB" sz="4000" dirty="0"/>
              <a:t> (2015)</a:t>
            </a:r>
          </a:p>
          <a:p>
            <a:pPr marL="0" indent="0" algn="r">
              <a:buNone/>
            </a:pPr>
            <a:endParaRPr lang="en-GB" sz="2000" dirty="0">
              <a:cs typeface="Arial" panose="020B0604020202020204" pitchFamily="34" charset="0"/>
            </a:endParaRPr>
          </a:p>
        </p:txBody>
      </p:sp>
    </p:spTree>
    <p:extLst>
      <p:ext uri="{BB962C8B-B14F-4D97-AF65-F5344CB8AC3E}">
        <p14:creationId xmlns:p14="http://schemas.microsoft.com/office/powerpoint/2010/main" val="266791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End of year 4 statutory times tables test!</a:t>
            </a:r>
          </a:p>
        </p:txBody>
      </p:sp>
      <p:sp>
        <p:nvSpPr>
          <p:cNvPr id="3" name="Content Placeholder 2"/>
          <p:cNvSpPr>
            <a:spLocks noGrp="1"/>
          </p:cNvSpPr>
          <p:nvPr>
            <p:ph idx="1"/>
          </p:nvPr>
        </p:nvSpPr>
        <p:spPr/>
        <p:txBody>
          <a:bodyPr>
            <a:normAutofit/>
          </a:bodyPr>
          <a:lstStyle/>
          <a:p>
            <a:r>
              <a:rPr lang="en-GB" sz="2800" dirty="0"/>
              <a:t>A team of people your child is familiar with will administer this</a:t>
            </a:r>
          </a:p>
          <a:p>
            <a:r>
              <a:rPr lang="en-GB" sz="2800" dirty="0"/>
              <a:t>Children will complete this in the computer suite</a:t>
            </a:r>
          </a:p>
          <a:p>
            <a:r>
              <a:rPr lang="en-GB" sz="2800" dirty="0"/>
              <a:t>The questions are timed </a:t>
            </a:r>
          </a:p>
          <a:p>
            <a:r>
              <a:rPr lang="en-GB" sz="2800" dirty="0"/>
              <a:t>This will take place in June</a:t>
            </a:r>
          </a:p>
        </p:txBody>
      </p:sp>
      <p:sp>
        <p:nvSpPr>
          <p:cNvPr id="4" name="Rectangle 3"/>
          <p:cNvSpPr/>
          <p:nvPr/>
        </p:nvSpPr>
        <p:spPr>
          <a:xfrm>
            <a:off x="1451936" y="5061373"/>
            <a:ext cx="10239470" cy="1569660"/>
          </a:xfrm>
          <a:prstGeom prst="rect">
            <a:avLst/>
          </a:prstGeom>
        </p:spPr>
        <p:txBody>
          <a:bodyPr wrap="none">
            <a:spAutoFit/>
          </a:bodyPr>
          <a:lstStyle/>
          <a:p>
            <a:r>
              <a:rPr lang="en-GB" sz="3200" b="1" u="sng" dirty="0"/>
              <a:t>Useful resources:</a:t>
            </a:r>
          </a:p>
          <a:p>
            <a:pPr marL="457200" indent="-457200">
              <a:buFont typeface="Arial" panose="020B0604020202020204" pitchFamily="34" charset="0"/>
              <a:buChar char="•"/>
            </a:pPr>
            <a:r>
              <a:rPr lang="en-GB" sz="3200" dirty="0" err="1"/>
              <a:t>tt</a:t>
            </a:r>
            <a:r>
              <a:rPr lang="en-GB" sz="3200" dirty="0"/>
              <a:t> rocks</a:t>
            </a:r>
            <a:endParaRPr lang="en-GB" sz="3200" dirty="0">
              <a:hlinkClick r:id="rId3"/>
            </a:endParaRPr>
          </a:p>
          <a:p>
            <a:pPr marL="457200" indent="-457200">
              <a:buFont typeface="Arial" panose="020B0604020202020204" pitchFamily="34" charset="0"/>
              <a:buChar char="•"/>
            </a:pPr>
            <a:r>
              <a:rPr lang="en-GB" sz="3200" dirty="0">
                <a:hlinkClick r:id="rId3"/>
              </a:rPr>
              <a:t>https://www.timestables.co.uk/multiplication-tables-check/</a:t>
            </a:r>
            <a:endParaRPr lang="en-GB" sz="3200" dirty="0"/>
          </a:p>
        </p:txBody>
      </p:sp>
      <p:pic>
        <p:nvPicPr>
          <p:cNvPr id="1026" name="Picture 2" descr="Image result for tt roc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2320" y="3747165"/>
            <a:ext cx="4497938" cy="2099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7997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Maths targets</a:t>
            </a:r>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2849926" y="1447800"/>
            <a:ext cx="6981825" cy="4914900"/>
          </a:xfrm>
          <a:prstGeom prst="rect">
            <a:avLst/>
          </a:prstGeom>
        </p:spPr>
      </p:pic>
    </p:spTree>
    <p:extLst>
      <p:ext uri="{BB962C8B-B14F-4D97-AF65-F5344CB8AC3E}">
        <p14:creationId xmlns:p14="http://schemas.microsoft.com/office/powerpoint/2010/main" val="1038020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Mirodo</a:t>
            </a:r>
            <a:endParaRPr lang="en-GB" dirty="0"/>
          </a:p>
        </p:txBody>
      </p:sp>
      <p:sp>
        <p:nvSpPr>
          <p:cNvPr id="3" name="Content Placeholder 2"/>
          <p:cNvSpPr>
            <a:spLocks noGrp="1"/>
          </p:cNvSpPr>
          <p:nvPr>
            <p:ph idx="1"/>
          </p:nvPr>
        </p:nvSpPr>
        <p:spPr>
          <a:xfrm>
            <a:off x="1251678" y="1483569"/>
            <a:ext cx="10178322" cy="4637313"/>
          </a:xfrm>
        </p:spPr>
        <p:txBody>
          <a:bodyPr>
            <a:normAutofit/>
          </a:bodyPr>
          <a:lstStyle/>
          <a:p>
            <a:r>
              <a:rPr lang="en-US" sz="2800" dirty="0"/>
              <a:t>Weekly tasks will be set on </a:t>
            </a:r>
            <a:r>
              <a:rPr lang="en-US" sz="2800" dirty="0" err="1"/>
              <a:t>Mirodo</a:t>
            </a:r>
            <a:r>
              <a:rPr lang="en-US" sz="2800" dirty="0"/>
              <a:t>. They will be at the level your child is working at and based on the work they are doing in lesson. </a:t>
            </a:r>
          </a:p>
          <a:p>
            <a:r>
              <a:rPr lang="en-US" sz="2800" dirty="0"/>
              <a:t>I recommend you support you child with these tasks whilst pushing them to be independent. </a:t>
            </a:r>
          </a:p>
          <a:p>
            <a:r>
              <a:rPr lang="en-US" sz="2800" dirty="0"/>
              <a:t>I will monitor their progress online, but I advise you record in the planner when your child does </a:t>
            </a:r>
            <a:r>
              <a:rPr lang="en-US" sz="2800" dirty="0" err="1"/>
              <a:t>Mirodo</a:t>
            </a:r>
            <a:r>
              <a:rPr lang="en-US" sz="2800" dirty="0"/>
              <a:t>. </a:t>
            </a:r>
          </a:p>
          <a:p>
            <a:r>
              <a:rPr lang="en-US" sz="2800" dirty="0"/>
              <a:t>If you don’t want your child to access the homework virtually, please put in the planner that you would like a paper copy. </a:t>
            </a:r>
            <a:endParaRPr lang="en-GB" sz="2800" dirty="0"/>
          </a:p>
        </p:txBody>
      </p:sp>
    </p:spTree>
    <p:extLst>
      <p:ext uri="{BB962C8B-B14F-4D97-AF65-F5344CB8AC3E}">
        <p14:creationId xmlns:p14="http://schemas.microsoft.com/office/powerpoint/2010/main" val="4171866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253" y="533828"/>
            <a:ext cx="10364451" cy="737843"/>
          </a:xfrm>
        </p:spPr>
        <p:txBody>
          <a:bodyPr>
            <a:noAutofit/>
          </a:bodyPr>
          <a:lstStyle/>
          <a:p>
            <a:r>
              <a:rPr lang="en-GB" sz="6600" b="1" u="sng" dirty="0"/>
              <a:t>Spellings</a:t>
            </a:r>
          </a:p>
        </p:txBody>
      </p:sp>
      <p:sp>
        <p:nvSpPr>
          <p:cNvPr id="3" name="Content Placeholder 2"/>
          <p:cNvSpPr>
            <a:spLocks noGrp="1"/>
          </p:cNvSpPr>
          <p:nvPr>
            <p:ph idx="1"/>
          </p:nvPr>
        </p:nvSpPr>
        <p:spPr>
          <a:xfrm>
            <a:off x="665368" y="1896687"/>
            <a:ext cx="10363826" cy="4157749"/>
          </a:xfrm>
        </p:spPr>
        <p:txBody>
          <a:bodyPr>
            <a:noAutofit/>
          </a:bodyPr>
          <a:lstStyle/>
          <a:p>
            <a:r>
              <a:rPr lang="en-GB" sz="2800" dirty="0"/>
              <a:t>Spellings are given out weekly and follow a particular spelling rule</a:t>
            </a:r>
          </a:p>
          <a:p>
            <a:endParaRPr lang="en-GB" sz="2800" dirty="0"/>
          </a:p>
          <a:p>
            <a:r>
              <a:rPr lang="en-GB" sz="2800" dirty="0"/>
              <a:t>There are also 60 Year 4 words to know.</a:t>
            </a:r>
          </a:p>
          <a:p>
            <a:pPr marL="0" indent="0">
              <a:buNone/>
            </a:pPr>
            <a:endParaRPr lang="en-US" sz="2800" dirty="0"/>
          </a:p>
          <a:p>
            <a:r>
              <a:rPr lang="en-US" sz="2800" dirty="0"/>
              <a:t> These spellings should be practiced and learned in their spelling      practice book. </a:t>
            </a:r>
          </a:p>
          <a:p>
            <a:endParaRPr lang="en-US" sz="2800" dirty="0"/>
          </a:p>
          <a:p>
            <a:r>
              <a:rPr lang="en-US" sz="2800" dirty="0"/>
              <a:t>Test is every Friday and new spellings are given out the same day. </a:t>
            </a:r>
            <a:endParaRPr lang="en-GB" sz="2800" dirty="0"/>
          </a:p>
          <a:p>
            <a:pPr marL="0" indent="0">
              <a:buNone/>
            </a:pPr>
            <a:endParaRPr lang="en-GB" sz="2800" dirty="0"/>
          </a:p>
          <a:p>
            <a:endParaRPr lang="en-GB" sz="2800" dirty="0"/>
          </a:p>
          <a:p>
            <a:endParaRPr lang="en-GB" sz="2800" dirty="0"/>
          </a:p>
        </p:txBody>
      </p:sp>
    </p:spTree>
    <p:extLst>
      <p:ext uri="{BB962C8B-B14F-4D97-AF65-F5344CB8AC3E}">
        <p14:creationId xmlns:p14="http://schemas.microsoft.com/office/powerpoint/2010/main" val="4116068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3638" y="198269"/>
            <a:ext cx="6096000" cy="461665"/>
          </a:xfrm>
          <a:prstGeom prst="rect">
            <a:avLst/>
          </a:prstGeom>
        </p:spPr>
        <p:txBody>
          <a:bodyPr>
            <a:spAutoFit/>
          </a:bodyPr>
          <a:lstStyle/>
          <a:p>
            <a:r>
              <a:rPr lang="en-GB" sz="2400" b="1" u="sng" dirty="0"/>
              <a:t>Year 6 Spelling Test 2018</a:t>
            </a: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876" y="626192"/>
            <a:ext cx="6096000" cy="6209314"/>
          </a:xfrm>
          <a:prstGeom prst="rect">
            <a:avLst/>
          </a:prstGeom>
        </p:spPr>
      </p:pic>
      <p:sp>
        <p:nvSpPr>
          <p:cNvPr id="4" name="TextBox 3"/>
          <p:cNvSpPr txBox="1"/>
          <p:nvPr/>
        </p:nvSpPr>
        <p:spPr>
          <a:xfrm>
            <a:off x="8627436" y="913515"/>
            <a:ext cx="2969722" cy="5170646"/>
          </a:xfrm>
          <a:prstGeom prst="rect">
            <a:avLst/>
          </a:prstGeom>
          <a:noFill/>
          <a:ln w="114300" cmpd="thinThick">
            <a:solidFill>
              <a:schemeClr val="accent1"/>
            </a:solidFill>
          </a:ln>
        </p:spPr>
        <p:txBody>
          <a:bodyPr wrap="square" rtlCol="0">
            <a:spAutoFit/>
          </a:bodyPr>
          <a:lstStyle/>
          <a:p>
            <a:pPr algn="ctr"/>
            <a:r>
              <a:rPr lang="en-GB" sz="2400" u="sng" dirty="0">
                <a:solidFill>
                  <a:schemeClr val="accent1">
                    <a:lumMod val="50000"/>
                  </a:schemeClr>
                </a:solidFill>
                <a:latin typeface="Aharoni" panose="02010803020104030203" pitchFamily="2" charset="-79"/>
                <a:cs typeface="Aharoni" panose="02010803020104030203" pitchFamily="2" charset="-79"/>
              </a:rPr>
              <a:t>Year Three words</a:t>
            </a:r>
          </a:p>
          <a:p>
            <a:pPr algn="ctr"/>
            <a:r>
              <a:rPr lang="en-GB" sz="2400" dirty="0">
                <a:solidFill>
                  <a:schemeClr val="accent1">
                    <a:lumMod val="50000"/>
                  </a:schemeClr>
                </a:solidFill>
                <a:latin typeface="Aharoni" panose="02010803020104030203" pitchFamily="2" charset="-79"/>
                <a:cs typeface="Aharoni" panose="02010803020104030203" pitchFamily="2" charset="-79"/>
              </a:rPr>
              <a:t>trouble</a:t>
            </a:r>
          </a:p>
          <a:p>
            <a:pPr algn="ctr"/>
            <a:r>
              <a:rPr lang="en-GB" sz="2400" dirty="0">
                <a:solidFill>
                  <a:schemeClr val="accent1">
                    <a:lumMod val="50000"/>
                  </a:schemeClr>
                </a:solidFill>
                <a:latin typeface="Aharoni" panose="02010803020104030203" pitchFamily="2" charset="-79"/>
                <a:cs typeface="Aharoni" panose="02010803020104030203" pitchFamily="2" charset="-79"/>
              </a:rPr>
              <a:t>science</a:t>
            </a:r>
          </a:p>
          <a:p>
            <a:pPr algn="ctr"/>
            <a:r>
              <a:rPr lang="en-GB" sz="2400" dirty="0">
                <a:solidFill>
                  <a:schemeClr val="accent1">
                    <a:lumMod val="50000"/>
                  </a:schemeClr>
                </a:solidFill>
                <a:latin typeface="Aharoni" panose="02010803020104030203" pitchFamily="2" charset="-79"/>
                <a:cs typeface="Aharoni" panose="02010803020104030203" pitchFamily="2" charset="-79"/>
              </a:rPr>
              <a:t>thumb</a:t>
            </a:r>
          </a:p>
          <a:p>
            <a:pPr algn="ctr"/>
            <a:endParaRPr lang="en-GB" sz="2400" dirty="0"/>
          </a:p>
          <a:p>
            <a:pPr algn="ctr"/>
            <a:r>
              <a:rPr lang="en-GB" sz="2400" u="sng" dirty="0">
                <a:solidFill>
                  <a:schemeClr val="accent2">
                    <a:lumMod val="75000"/>
                  </a:schemeClr>
                </a:solidFill>
                <a:latin typeface="Aharoni" panose="02010803020104030203" pitchFamily="2" charset="-79"/>
                <a:cs typeface="Aharoni" panose="02010803020104030203" pitchFamily="2" charset="-79"/>
              </a:rPr>
              <a:t>Year Four words</a:t>
            </a:r>
          </a:p>
          <a:p>
            <a:pPr algn="ctr"/>
            <a:r>
              <a:rPr lang="en-GB" sz="2400" dirty="0">
                <a:solidFill>
                  <a:schemeClr val="accent2">
                    <a:lumMod val="75000"/>
                  </a:schemeClr>
                </a:solidFill>
                <a:latin typeface="Aharoni" panose="02010803020104030203" pitchFamily="2" charset="-79"/>
                <a:cs typeface="Aharoni" panose="02010803020104030203" pitchFamily="2" charset="-79"/>
              </a:rPr>
              <a:t>unusually</a:t>
            </a:r>
          </a:p>
          <a:p>
            <a:pPr algn="ctr"/>
            <a:r>
              <a:rPr lang="en-GB" sz="2400" dirty="0">
                <a:solidFill>
                  <a:schemeClr val="accent2">
                    <a:lumMod val="75000"/>
                  </a:schemeClr>
                </a:solidFill>
                <a:latin typeface="Aharoni" panose="02010803020104030203" pitchFamily="2" charset="-79"/>
                <a:cs typeface="Aharoni" panose="02010803020104030203" pitchFamily="2" charset="-79"/>
              </a:rPr>
              <a:t>attention</a:t>
            </a:r>
          </a:p>
          <a:p>
            <a:pPr algn="ctr"/>
            <a:r>
              <a:rPr lang="en-GB" sz="2400" dirty="0">
                <a:solidFill>
                  <a:schemeClr val="accent2">
                    <a:lumMod val="75000"/>
                  </a:schemeClr>
                </a:solidFill>
                <a:latin typeface="Aharoni" panose="02010803020104030203" pitchFamily="2" charset="-79"/>
                <a:cs typeface="Aharoni" panose="02010803020104030203" pitchFamily="2" charset="-79"/>
              </a:rPr>
              <a:t>mixture</a:t>
            </a:r>
          </a:p>
          <a:p>
            <a:pPr algn="ctr"/>
            <a:endParaRPr lang="en-GB" sz="2400" dirty="0"/>
          </a:p>
          <a:p>
            <a:pPr algn="ctr"/>
            <a:r>
              <a:rPr lang="en-GB" sz="2400" u="sng" dirty="0">
                <a:solidFill>
                  <a:schemeClr val="accent2"/>
                </a:solidFill>
                <a:latin typeface="Aharoni" panose="02010803020104030203" pitchFamily="2" charset="-79"/>
                <a:cs typeface="Aharoni" panose="02010803020104030203" pitchFamily="2" charset="-79"/>
              </a:rPr>
              <a:t>Year Five words</a:t>
            </a:r>
          </a:p>
          <a:p>
            <a:pPr algn="ctr"/>
            <a:r>
              <a:rPr lang="en-GB" sz="2400" dirty="0">
                <a:solidFill>
                  <a:schemeClr val="accent2"/>
                </a:solidFill>
                <a:latin typeface="Aharoni" panose="02010803020104030203" pitchFamily="2" charset="-79"/>
                <a:cs typeface="Aharoni" panose="02010803020104030203" pitchFamily="2" charset="-79"/>
              </a:rPr>
              <a:t>portable</a:t>
            </a:r>
          </a:p>
          <a:p>
            <a:pPr algn="ctr"/>
            <a:r>
              <a:rPr lang="en-GB" sz="2400" dirty="0">
                <a:solidFill>
                  <a:schemeClr val="accent2"/>
                </a:solidFill>
                <a:latin typeface="Aharoni" panose="02010803020104030203" pitchFamily="2" charset="-79"/>
                <a:cs typeface="Aharoni" panose="02010803020104030203" pitchFamily="2" charset="-79"/>
              </a:rPr>
              <a:t>inconceivable </a:t>
            </a:r>
            <a:endParaRPr lang="en-GB" u="sng" dirty="0">
              <a:solidFill>
                <a:schemeClr val="accent2"/>
              </a:solidFill>
              <a:latin typeface="Aharoni" panose="02010803020104030203" pitchFamily="2" charset="-79"/>
              <a:cs typeface="Aharoni" panose="02010803020104030203" pitchFamily="2" charset="-79"/>
            </a:endParaRPr>
          </a:p>
          <a:p>
            <a:endParaRPr lang="en-GB" dirty="0"/>
          </a:p>
        </p:txBody>
      </p:sp>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820" y="139677"/>
            <a:ext cx="3776885" cy="6718323"/>
          </a:xfrm>
          <a:prstGeom prst="rect">
            <a:avLst/>
          </a:prstGeom>
        </p:spPr>
      </p:pic>
    </p:spTree>
    <p:extLst>
      <p:ext uri="{BB962C8B-B14F-4D97-AF65-F5344CB8AC3E}">
        <p14:creationId xmlns:p14="http://schemas.microsoft.com/office/powerpoint/2010/main" val="6273571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73896" y="325899"/>
            <a:ext cx="5252266" cy="6274109"/>
          </a:xfrm>
          <a:prstGeom prst="rect">
            <a:avLst/>
          </a:prstGeom>
        </p:spPr>
      </p:pic>
    </p:spTree>
    <p:extLst>
      <p:ext uri="{BB962C8B-B14F-4D97-AF65-F5344CB8AC3E}">
        <p14:creationId xmlns:p14="http://schemas.microsoft.com/office/powerpoint/2010/main" val="3079712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9BE05-0942-4141-98B0-A51A4D741F0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0E643F8-1FE5-4D66-9BA5-18C2AB4EF51B}"/>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7D527E2A-669B-4098-BC15-011B9E51333D}"/>
              </a:ext>
            </a:extLst>
          </p:cNvPr>
          <p:cNvPicPr>
            <a:picLocks noChangeAspect="1"/>
          </p:cNvPicPr>
          <p:nvPr/>
        </p:nvPicPr>
        <p:blipFill>
          <a:blip r:embed="rId2"/>
          <a:stretch>
            <a:fillRect/>
          </a:stretch>
        </p:blipFill>
        <p:spPr>
          <a:xfrm>
            <a:off x="142355" y="140277"/>
            <a:ext cx="11797182" cy="6036685"/>
          </a:xfrm>
          <a:prstGeom prst="rect">
            <a:avLst/>
          </a:prstGeom>
        </p:spPr>
      </p:pic>
    </p:spTree>
    <p:extLst>
      <p:ext uri="{BB962C8B-B14F-4D97-AF65-F5344CB8AC3E}">
        <p14:creationId xmlns:p14="http://schemas.microsoft.com/office/powerpoint/2010/main" val="2017086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is Key</a:t>
            </a:r>
            <a:endParaRPr lang="en-GB" dirty="0"/>
          </a:p>
        </p:txBody>
      </p:sp>
      <p:sp>
        <p:nvSpPr>
          <p:cNvPr id="3" name="Content Placeholder 2"/>
          <p:cNvSpPr>
            <a:spLocks noGrp="1"/>
          </p:cNvSpPr>
          <p:nvPr>
            <p:ph idx="1"/>
          </p:nvPr>
        </p:nvSpPr>
        <p:spPr>
          <a:xfrm>
            <a:off x="1251678" y="1874517"/>
            <a:ext cx="10178322" cy="3593591"/>
          </a:xfrm>
        </p:spPr>
        <p:txBody>
          <a:bodyPr>
            <a:normAutofit/>
          </a:bodyPr>
          <a:lstStyle/>
          <a:p>
            <a:pPr marL="0" indent="0">
              <a:buNone/>
            </a:pPr>
            <a:r>
              <a:rPr lang="en-US" sz="4000" dirty="0"/>
              <a:t>Any form of reading is shown by research to be a major contributing factor to pupils achievement and development. </a:t>
            </a:r>
          </a:p>
          <a:p>
            <a:pPr marL="0" indent="0">
              <a:buNone/>
            </a:pPr>
            <a:endParaRPr lang="en-US" sz="4000" dirty="0"/>
          </a:p>
          <a:p>
            <a:pPr marL="0" indent="0">
              <a:buNone/>
            </a:pPr>
            <a:endParaRPr lang="en-GB" sz="4000" dirty="0"/>
          </a:p>
        </p:txBody>
      </p:sp>
      <p:pic>
        <p:nvPicPr>
          <p:cNvPr id="2050"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371664" flipH="1" flipV="1">
            <a:off x="6256814" y="3958362"/>
            <a:ext cx="4742722" cy="1974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1424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4959" y="406401"/>
            <a:ext cx="7772401" cy="1362075"/>
          </a:xfrm>
        </p:spPr>
        <p:txBody>
          <a:bodyPr>
            <a:noAutofit/>
          </a:bodyPr>
          <a:lstStyle/>
          <a:p>
            <a:pPr algn="ctr"/>
            <a:r>
              <a:rPr lang="en-US" sz="3200" cap="none" dirty="0">
                <a:solidFill>
                  <a:schemeClr val="tx1"/>
                </a:solidFill>
                <a:latin typeface="Kristen ITC" panose="03050502040202030202" pitchFamily="66" charset="0"/>
              </a:rPr>
              <a:t>Example of tasks to give children to help them later access tests.</a:t>
            </a:r>
            <a:endParaRPr lang="en-GB" sz="3200" cap="none" dirty="0">
              <a:solidFill>
                <a:schemeClr val="tx1"/>
              </a:solidFill>
              <a:latin typeface="Kristen ITC" panose="03050502040202030202" pitchFamily="66" charset="0"/>
            </a:endParaRPr>
          </a:p>
        </p:txBody>
      </p:sp>
      <p:pic>
        <p:nvPicPr>
          <p:cNvPr id="4" name="Picture 3"/>
          <p:cNvPicPr>
            <a:picLocks noChangeAspect="1"/>
          </p:cNvPicPr>
          <p:nvPr/>
        </p:nvPicPr>
        <p:blipFill>
          <a:blip r:embed="rId2"/>
          <a:stretch>
            <a:fillRect/>
          </a:stretch>
        </p:blipFill>
        <p:spPr>
          <a:xfrm>
            <a:off x="2851410" y="3996355"/>
            <a:ext cx="6638925" cy="2333625"/>
          </a:xfrm>
          <a:prstGeom prst="rect">
            <a:avLst/>
          </a:prstGeom>
        </p:spPr>
      </p:pic>
      <p:sp>
        <p:nvSpPr>
          <p:cNvPr id="5" name="Text Placeholder 4"/>
          <p:cNvSpPr>
            <a:spLocks noGrp="1"/>
          </p:cNvSpPr>
          <p:nvPr>
            <p:ph type="body" sz="quarter" idx="1"/>
          </p:nvPr>
        </p:nvSpPr>
        <p:spPr>
          <a:xfrm>
            <a:off x="2806150" y="2856929"/>
            <a:ext cx="7772401" cy="461520"/>
          </a:xfrm>
        </p:spPr>
        <p:txBody>
          <a:bodyPr>
            <a:normAutofit fontScale="70000" lnSpcReduction="20000"/>
          </a:bodyPr>
          <a:lstStyle/>
          <a:p>
            <a:r>
              <a:rPr lang="en-GB" dirty="0">
                <a:solidFill>
                  <a:schemeClr val="tx1"/>
                </a:solidFill>
                <a:latin typeface="Comic Sans MS" panose="030F0702030302020204" pitchFamily="66" charset="0"/>
              </a:rPr>
              <a:t>Look back at the text and find easy answers</a:t>
            </a:r>
          </a:p>
        </p:txBody>
      </p:sp>
      <p:pic>
        <p:nvPicPr>
          <p:cNvPr id="6" name="Picture 5"/>
          <p:cNvPicPr/>
          <p:nvPr/>
        </p:nvPicPr>
        <p:blipFill>
          <a:blip r:embed="rId3"/>
          <a:stretch>
            <a:fillRect/>
          </a:stretch>
        </p:blipFill>
        <p:spPr>
          <a:xfrm>
            <a:off x="9490335" y="406401"/>
            <a:ext cx="2459620" cy="2066278"/>
          </a:xfrm>
          <a:prstGeom prst="rect">
            <a:avLst/>
          </a:prstGeom>
        </p:spPr>
      </p:pic>
    </p:spTree>
    <p:extLst>
      <p:ext uri="{BB962C8B-B14F-4D97-AF65-F5344CB8AC3E}">
        <p14:creationId xmlns:p14="http://schemas.microsoft.com/office/powerpoint/2010/main" val="389468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9747" y="832325"/>
            <a:ext cx="7772401" cy="1362075"/>
          </a:xfrm>
        </p:spPr>
        <p:txBody>
          <a:bodyPr>
            <a:noAutofit/>
          </a:bodyPr>
          <a:lstStyle/>
          <a:p>
            <a:pPr algn="ctr"/>
            <a:r>
              <a:rPr lang="en-US" sz="3600" cap="none" dirty="0">
                <a:solidFill>
                  <a:schemeClr val="tx1"/>
                </a:solidFill>
                <a:latin typeface="Kristen ITC" panose="03050502040202030202" pitchFamily="66" charset="0"/>
              </a:rPr>
              <a:t>Example of tasks to give children to help them later access tests.</a:t>
            </a:r>
            <a:endParaRPr lang="en-GB" sz="3600" cap="none" dirty="0">
              <a:solidFill>
                <a:schemeClr val="tx1"/>
              </a:solidFill>
              <a:latin typeface="Kristen ITC" panose="03050502040202030202" pitchFamily="66" charset="0"/>
            </a:endParaRPr>
          </a:p>
        </p:txBody>
      </p:sp>
      <p:sp>
        <p:nvSpPr>
          <p:cNvPr id="5" name="Text Placeholder 4"/>
          <p:cNvSpPr>
            <a:spLocks noGrp="1"/>
          </p:cNvSpPr>
          <p:nvPr>
            <p:ph type="body" sz="quarter" idx="1"/>
          </p:nvPr>
        </p:nvSpPr>
        <p:spPr>
          <a:xfrm>
            <a:off x="2246313" y="2387643"/>
            <a:ext cx="7772401" cy="461520"/>
          </a:xfrm>
        </p:spPr>
        <p:txBody>
          <a:bodyPr>
            <a:normAutofit fontScale="70000" lnSpcReduction="20000"/>
          </a:bodyPr>
          <a:lstStyle/>
          <a:p>
            <a:r>
              <a:rPr lang="en-GB" dirty="0">
                <a:solidFill>
                  <a:schemeClr val="tx1"/>
                </a:solidFill>
                <a:latin typeface="Comic Sans MS" panose="030F0702030302020204" pitchFamily="66" charset="0"/>
              </a:rPr>
              <a:t>Look back at the text and find easy answers</a:t>
            </a:r>
          </a:p>
        </p:txBody>
      </p:sp>
      <p:pic>
        <p:nvPicPr>
          <p:cNvPr id="6" name="Picture 5"/>
          <p:cNvPicPr/>
          <p:nvPr/>
        </p:nvPicPr>
        <p:blipFill>
          <a:blip r:embed="rId2"/>
          <a:stretch>
            <a:fillRect/>
          </a:stretch>
        </p:blipFill>
        <p:spPr>
          <a:xfrm>
            <a:off x="9635275" y="268816"/>
            <a:ext cx="2459620" cy="2066278"/>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513856256"/>
              </p:ext>
            </p:extLst>
          </p:nvPr>
        </p:nvGraphicFramePr>
        <p:xfrm>
          <a:off x="2246313" y="2901712"/>
          <a:ext cx="7219270" cy="3212405"/>
        </p:xfrm>
        <a:graphic>
          <a:graphicData uri="http://schemas.openxmlformats.org/drawingml/2006/table">
            <a:tbl>
              <a:tblPr firstRow="1" firstCol="1" bandRow="1"/>
              <a:tblGrid>
                <a:gridCol w="5674224">
                  <a:extLst>
                    <a:ext uri="{9D8B030D-6E8A-4147-A177-3AD203B41FA5}">
                      <a16:colId xmlns:a16="http://schemas.microsoft.com/office/drawing/2014/main" val="20000"/>
                    </a:ext>
                  </a:extLst>
                </a:gridCol>
                <a:gridCol w="749113">
                  <a:extLst>
                    <a:ext uri="{9D8B030D-6E8A-4147-A177-3AD203B41FA5}">
                      <a16:colId xmlns:a16="http://schemas.microsoft.com/office/drawing/2014/main" val="20001"/>
                    </a:ext>
                  </a:extLst>
                </a:gridCol>
                <a:gridCol w="795933">
                  <a:extLst>
                    <a:ext uri="{9D8B030D-6E8A-4147-A177-3AD203B41FA5}">
                      <a16:colId xmlns:a16="http://schemas.microsoft.com/office/drawing/2014/main" val="20002"/>
                    </a:ext>
                  </a:extLst>
                </a:gridCol>
              </a:tblGrid>
              <a:tr h="249560">
                <a:tc>
                  <a:txBody>
                    <a:bodyPr/>
                    <a:lstStyle/>
                    <a:p>
                      <a:pPr>
                        <a:lnSpc>
                          <a:spcPct val="115000"/>
                        </a:lnSpc>
                        <a:spcAft>
                          <a:spcPts val="0"/>
                        </a:spcAft>
                      </a:pP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gn="ctr">
                        <a:lnSpc>
                          <a:spcPct val="115000"/>
                        </a:lnSpc>
                        <a:spcAft>
                          <a:spcPts val="0"/>
                        </a:spcAft>
                      </a:pPr>
                      <a:r>
                        <a:rPr lang="en-GB" sz="1600" dirty="0">
                          <a:solidFill>
                            <a:schemeClr val="bg1"/>
                          </a:solidFill>
                          <a:effectLst/>
                          <a:latin typeface="Comic Sans MS"/>
                          <a:ea typeface="Calibri"/>
                          <a:cs typeface="Times New Roman"/>
                        </a:rPr>
                        <a:t>True</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gn="ctr">
                        <a:lnSpc>
                          <a:spcPct val="115000"/>
                        </a:lnSpc>
                        <a:spcAft>
                          <a:spcPts val="0"/>
                        </a:spcAft>
                      </a:pPr>
                      <a:r>
                        <a:rPr lang="en-GB" sz="1600" dirty="0">
                          <a:solidFill>
                            <a:schemeClr val="bg1"/>
                          </a:solidFill>
                          <a:effectLst/>
                          <a:latin typeface="Comic Sans MS"/>
                          <a:ea typeface="Calibri"/>
                          <a:cs typeface="Times New Roman"/>
                        </a:rPr>
                        <a:t>False</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249560">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solidFill>
                          <a:effectLst/>
                          <a:uLnTx/>
                          <a:uFillTx/>
                          <a:latin typeface="Comic Sans MS"/>
                          <a:ea typeface="Calibri"/>
                          <a:cs typeface="Times New Roman"/>
                        </a:rPr>
                        <a:t>Wilhelm Grimm was born in 1786.</a:t>
                      </a:r>
                      <a:endParaRPr kumimoji="0" lang="en-GB" sz="1600" b="0" i="0" u="none" strike="noStrike" kern="1200" cap="none" spc="0" normalizeH="0" baseline="0" noProof="0" dirty="0">
                        <a:ln>
                          <a:noFill/>
                        </a:ln>
                        <a:solidFill>
                          <a:schemeClr val="bg1"/>
                        </a:solidFill>
                        <a:effectLst/>
                        <a:uLnTx/>
                        <a:uFillTx/>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endParaRPr lang="en-GB" sz="16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10001"/>
                  </a:ext>
                </a:extLst>
              </a:tr>
              <a:tr h="249560">
                <a:tc>
                  <a:txBody>
                    <a:bodyPr/>
                    <a:lstStyle/>
                    <a:p>
                      <a:pPr>
                        <a:lnSpc>
                          <a:spcPct val="115000"/>
                        </a:lnSpc>
                        <a:spcAft>
                          <a:spcPts val="0"/>
                        </a:spcAft>
                      </a:pPr>
                      <a:r>
                        <a:rPr lang="en-GB" sz="1600" dirty="0">
                          <a:solidFill>
                            <a:schemeClr val="bg1"/>
                          </a:solidFill>
                          <a:effectLst/>
                          <a:latin typeface="Comic Sans MS"/>
                          <a:ea typeface="Calibri"/>
                          <a:cs typeface="Times New Roman"/>
                        </a:rPr>
                        <a:t>The bothers shared the same middle name.</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r>
                        <a:rPr lang="en-GB" sz="1600">
                          <a:solidFill>
                            <a:schemeClr val="bg1"/>
                          </a:solidFill>
                          <a:effectLst/>
                          <a:latin typeface="Comic Sans MS"/>
                          <a:ea typeface="Calibri"/>
                          <a:cs typeface="Times New Roman"/>
                        </a:rPr>
                        <a:t> </a:t>
                      </a:r>
                      <a:endParaRPr lang="en-GB" sz="16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r>
                        <a:rPr lang="en-GB" sz="1600">
                          <a:solidFill>
                            <a:schemeClr val="bg1"/>
                          </a:solidFill>
                          <a:effectLst/>
                          <a:latin typeface="Comic Sans MS"/>
                          <a:ea typeface="Calibri"/>
                          <a:cs typeface="Times New Roman"/>
                        </a:rPr>
                        <a:t> </a:t>
                      </a:r>
                      <a:endParaRPr lang="en-GB" sz="16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10002"/>
                  </a:ext>
                </a:extLst>
              </a:tr>
              <a:tr h="249560">
                <a:tc>
                  <a:txBody>
                    <a:bodyPr/>
                    <a:lstStyle/>
                    <a:p>
                      <a:pPr>
                        <a:lnSpc>
                          <a:spcPct val="115000"/>
                        </a:lnSpc>
                        <a:spcAft>
                          <a:spcPts val="0"/>
                        </a:spcAft>
                      </a:pPr>
                      <a:r>
                        <a:rPr lang="en-GB" sz="1600" dirty="0">
                          <a:solidFill>
                            <a:schemeClr val="bg1"/>
                          </a:solidFill>
                          <a:effectLst/>
                          <a:latin typeface="Comic Sans MS"/>
                          <a:ea typeface="Calibri"/>
                          <a:cs typeface="Times New Roman"/>
                        </a:rPr>
                        <a:t>Their favourite story teller when growing up was Mary Muller.</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r>
                        <a:rPr lang="en-GB" sz="1600">
                          <a:solidFill>
                            <a:schemeClr val="bg1"/>
                          </a:solidFill>
                          <a:effectLst/>
                          <a:latin typeface="Comic Sans MS"/>
                          <a:ea typeface="Calibri"/>
                          <a:cs typeface="Times New Roman"/>
                        </a:rPr>
                        <a:t> </a:t>
                      </a:r>
                      <a:endParaRPr lang="en-GB" sz="16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r>
                        <a:rPr lang="en-GB" sz="1600">
                          <a:solidFill>
                            <a:schemeClr val="bg1"/>
                          </a:solidFill>
                          <a:effectLst/>
                          <a:latin typeface="Comic Sans MS"/>
                          <a:ea typeface="Calibri"/>
                          <a:cs typeface="Times New Roman"/>
                        </a:rPr>
                        <a:t> </a:t>
                      </a:r>
                      <a:endParaRPr lang="en-GB" sz="16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10003"/>
                  </a:ext>
                </a:extLst>
              </a:tr>
              <a:tr h="249560">
                <a:tc>
                  <a:txBody>
                    <a:bodyPr/>
                    <a:lstStyle/>
                    <a:p>
                      <a:pPr>
                        <a:lnSpc>
                          <a:spcPct val="115000"/>
                        </a:lnSpc>
                        <a:spcAft>
                          <a:spcPts val="0"/>
                        </a:spcAft>
                      </a:pPr>
                      <a:r>
                        <a:rPr lang="en-GB" sz="1600" dirty="0">
                          <a:solidFill>
                            <a:schemeClr val="bg1"/>
                          </a:solidFill>
                          <a:effectLst/>
                          <a:latin typeface="Comic Sans MS"/>
                          <a:ea typeface="Calibri"/>
                          <a:cs typeface="Times New Roman"/>
                        </a:rPr>
                        <a:t>Their first book of fairy tales told seventy tales.</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r>
                        <a:rPr lang="en-GB" sz="1600">
                          <a:solidFill>
                            <a:schemeClr val="bg1"/>
                          </a:solidFill>
                          <a:effectLst/>
                          <a:latin typeface="Comic Sans MS"/>
                          <a:ea typeface="Calibri"/>
                          <a:cs typeface="Times New Roman"/>
                        </a:rPr>
                        <a:t> </a:t>
                      </a:r>
                      <a:endParaRPr lang="en-GB" sz="16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r>
                        <a:rPr lang="en-GB" sz="1600">
                          <a:solidFill>
                            <a:schemeClr val="bg1"/>
                          </a:solidFill>
                          <a:effectLst/>
                          <a:latin typeface="Comic Sans MS"/>
                          <a:ea typeface="Calibri"/>
                          <a:cs typeface="Times New Roman"/>
                        </a:rPr>
                        <a:t> </a:t>
                      </a:r>
                      <a:endParaRPr lang="en-GB" sz="16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10004"/>
                  </a:ext>
                </a:extLst>
              </a:tr>
              <a:tr h="249560">
                <a:tc>
                  <a:txBody>
                    <a:bodyPr/>
                    <a:lstStyle/>
                    <a:p>
                      <a:pPr>
                        <a:lnSpc>
                          <a:spcPct val="115000"/>
                        </a:lnSpc>
                        <a:spcAft>
                          <a:spcPts val="0"/>
                        </a:spcAft>
                      </a:pPr>
                      <a:r>
                        <a:rPr lang="en-GB" sz="1600" dirty="0">
                          <a:solidFill>
                            <a:schemeClr val="bg1"/>
                          </a:solidFill>
                          <a:effectLst/>
                          <a:latin typeface="Comic Sans MS"/>
                          <a:ea typeface="Calibri"/>
                          <a:cs typeface="Times New Roman"/>
                        </a:rPr>
                        <a:t>Their second book of fairy tales was published in 1814.</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r>
                        <a:rPr lang="en-GB" sz="1600">
                          <a:solidFill>
                            <a:schemeClr val="bg1"/>
                          </a:solidFill>
                          <a:effectLst/>
                          <a:latin typeface="Comic Sans MS"/>
                          <a:ea typeface="Calibri"/>
                          <a:cs typeface="Times New Roman"/>
                        </a:rPr>
                        <a:t> </a:t>
                      </a:r>
                      <a:endParaRPr lang="en-GB" sz="16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r>
                        <a:rPr lang="en-GB" sz="1600">
                          <a:solidFill>
                            <a:schemeClr val="bg1"/>
                          </a:solidFill>
                          <a:effectLst/>
                          <a:latin typeface="Comic Sans MS"/>
                          <a:ea typeface="Calibri"/>
                          <a:cs typeface="Times New Roman"/>
                        </a:rPr>
                        <a:t> </a:t>
                      </a:r>
                      <a:endParaRPr lang="en-GB" sz="16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10005"/>
                  </a:ext>
                </a:extLst>
              </a:tr>
              <a:tr h="249560">
                <a:tc>
                  <a:txBody>
                    <a:bodyPr/>
                    <a:lstStyle/>
                    <a:p>
                      <a:pPr>
                        <a:lnSpc>
                          <a:spcPct val="115000"/>
                        </a:lnSpc>
                        <a:spcAft>
                          <a:spcPts val="0"/>
                        </a:spcAft>
                      </a:pPr>
                      <a:r>
                        <a:rPr lang="en-GB" sz="1600" dirty="0">
                          <a:solidFill>
                            <a:schemeClr val="bg1"/>
                          </a:solidFill>
                          <a:effectLst/>
                          <a:latin typeface="Comic Sans MS"/>
                          <a:ea typeface="Calibri"/>
                          <a:cs typeface="Times New Roman"/>
                        </a:rPr>
                        <a:t>The original Grimm’s fairy tales was too violent for Victorian children.</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r>
                        <a:rPr lang="en-GB" sz="1600">
                          <a:solidFill>
                            <a:schemeClr val="bg1"/>
                          </a:solidFill>
                          <a:effectLst/>
                          <a:latin typeface="Comic Sans MS"/>
                          <a:ea typeface="Calibri"/>
                          <a:cs typeface="Times New Roman"/>
                        </a:rPr>
                        <a:t> </a:t>
                      </a:r>
                      <a:endParaRPr lang="en-GB" sz="16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r>
                        <a:rPr lang="en-GB" sz="1600">
                          <a:solidFill>
                            <a:schemeClr val="bg1"/>
                          </a:solidFill>
                          <a:effectLst/>
                          <a:latin typeface="Comic Sans MS"/>
                          <a:ea typeface="Calibri"/>
                          <a:cs typeface="Times New Roman"/>
                        </a:rPr>
                        <a:t> </a:t>
                      </a:r>
                      <a:endParaRPr lang="en-GB" sz="16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10006"/>
                  </a:ext>
                </a:extLst>
              </a:tr>
              <a:tr h="249560">
                <a:tc>
                  <a:txBody>
                    <a:bodyPr/>
                    <a:lstStyle/>
                    <a:p>
                      <a:pPr>
                        <a:lnSpc>
                          <a:spcPct val="115000"/>
                        </a:lnSpc>
                        <a:spcAft>
                          <a:spcPts val="0"/>
                        </a:spcAft>
                      </a:pPr>
                      <a:r>
                        <a:rPr lang="en-GB" sz="1600" dirty="0">
                          <a:solidFill>
                            <a:schemeClr val="bg1"/>
                          </a:solidFill>
                          <a:effectLst/>
                          <a:latin typeface="Comic Sans MS"/>
                          <a:ea typeface="Calibri"/>
                          <a:cs typeface="Times New Roman"/>
                        </a:rPr>
                        <a:t>Modern fairy tales are often less violent than Grimm’s original.</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r>
                        <a:rPr lang="en-GB" sz="1600">
                          <a:solidFill>
                            <a:schemeClr val="bg1"/>
                          </a:solidFill>
                          <a:effectLst/>
                          <a:latin typeface="Comic Sans MS"/>
                          <a:ea typeface="Calibri"/>
                          <a:cs typeface="Times New Roman"/>
                        </a:rPr>
                        <a:t> </a:t>
                      </a:r>
                      <a:endParaRPr lang="en-GB" sz="16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r>
                        <a:rPr lang="en-GB" sz="1600">
                          <a:solidFill>
                            <a:schemeClr val="bg1"/>
                          </a:solidFill>
                          <a:effectLst/>
                          <a:latin typeface="Comic Sans MS"/>
                          <a:ea typeface="Calibri"/>
                          <a:cs typeface="Times New Roman"/>
                        </a:rPr>
                        <a:t> </a:t>
                      </a:r>
                      <a:endParaRPr lang="en-GB" sz="16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10007"/>
                  </a:ext>
                </a:extLst>
              </a:tr>
              <a:tr h="249560">
                <a:tc>
                  <a:txBody>
                    <a:bodyPr/>
                    <a:lstStyle/>
                    <a:p>
                      <a:pPr>
                        <a:lnSpc>
                          <a:spcPct val="115000"/>
                        </a:lnSpc>
                        <a:spcAft>
                          <a:spcPts val="0"/>
                        </a:spcAft>
                      </a:pPr>
                      <a:r>
                        <a:rPr lang="en-GB" sz="1600" dirty="0">
                          <a:solidFill>
                            <a:schemeClr val="bg1"/>
                          </a:solidFill>
                          <a:effectLst/>
                          <a:latin typeface="Comic Sans MS"/>
                          <a:ea typeface="Calibri"/>
                          <a:cs typeface="Times New Roman"/>
                        </a:rPr>
                        <a:t>Wilhelm died five years before his brother Jacob.</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r>
                        <a:rPr lang="en-GB" sz="1600" dirty="0">
                          <a:solidFill>
                            <a:schemeClr val="bg1"/>
                          </a:solidFill>
                          <a:effectLst/>
                          <a:latin typeface="Comic Sans MS"/>
                          <a:ea typeface="Calibri"/>
                          <a:cs typeface="Times New Roman"/>
                        </a:rPr>
                        <a:t> </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r>
                        <a:rPr lang="en-GB" sz="1600" dirty="0">
                          <a:solidFill>
                            <a:schemeClr val="bg1"/>
                          </a:solidFill>
                          <a:effectLst/>
                          <a:latin typeface="Comic Sans MS"/>
                          <a:ea typeface="Calibri"/>
                          <a:cs typeface="Times New Roman"/>
                        </a:rPr>
                        <a:t> </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54699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9131" y="61877"/>
            <a:ext cx="7772401" cy="1362075"/>
          </a:xfrm>
        </p:spPr>
        <p:txBody>
          <a:bodyPr>
            <a:noAutofit/>
          </a:bodyPr>
          <a:lstStyle/>
          <a:p>
            <a:pPr algn="ctr"/>
            <a:r>
              <a:rPr lang="en-US" sz="2800" cap="none" dirty="0">
                <a:solidFill>
                  <a:schemeClr val="tx1"/>
                </a:solidFill>
                <a:latin typeface="Kristen ITC" panose="03050502040202030202" pitchFamily="66" charset="0"/>
              </a:rPr>
              <a:t>Example of tasks to give children to help them later access tests.</a:t>
            </a:r>
            <a:endParaRPr lang="en-GB" sz="2800" cap="none" dirty="0">
              <a:solidFill>
                <a:schemeClr val="tx1"/>
              </a:solidFill>
              <a:latin typeface="Kristen ITC" panose="03050502040202030202" pitchFamily="66" charset="0"/>
            </a:endParaRPr>
          </a:p>
        </p:txBody>
      </p:sp>
      <p:sp>
        <p:nvSpPr>
          <p:cNvPr id="5" name="Text Placeholder 4"/>
          <p:cNvSpPr>
            <a:spLocks noGrp="1"/>
          </p:cNvSpPr>
          <p:nvPr>
            <p:ph type="body" sz="quarter" idx="1"/>
          </p:nvPr>
        </p:nvSpPr>
        <p:spPr>
          <a:xfrm>
            <a:off x="3065752" y="1787309"/>
            <a:ext cx="3456149" cy="645597"/>
          </a:xfrm>
        </p:spPr>
        <p:txBody>
          <a:bodyPr>
            <a:normAutofit fontScale="70000" lnSpcReduction="20000"/>
          </a:bodyPr>
          <a:lstStyle/>
          <a:p>
            <a:r>
              <a:rPr lang="en-GB" dirty="0">
                <a:solidFill>
                  <a:schemeClr val="tx1"/>
                </a:solidFill>
                <a:latin typeface="Comic Sans MS" panose="030F0702030302020204" pitchFamily="66" charset="0"/>
              </a:rPr>
              <a:t>2c summarise main ideas from more than one paragraph</a:t>
            </a:r>
          </a:p>
        </p:txBody>
      </p:sp>
      <p:pic>
        <p:nvPicPr>
          <p:cNvPr id="8" name="Picture 7"/>
          <p:cNvPicPr/>
          <p:nvPr/>
        </p:nvPicPr>
        <p:blipFill>
          <a:blip r:embed="rId2"/>
          <a:stretch>
            <a:fillRect/>
          </a:stretch>
        </p:blipFill>
        <p:spPr>
          <a:xfrm>
            <a:off x="8954238" y="4689476"/>
            <a:ext cx="3009418" cy="14882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nvPicPr>
        <p:blipFill>
          <a:blip r:embed="rId3"/>
          <a:stretch>
            <a:fillRect/>
          </a:stretch>
        </p:blipFill>
        <p:spPr>
          <a:xfrm>
            <a:off x="3065752" y="2912785"/>
            <a:ext cx="4436963" cy="10648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 Placeholder 4"/>
          <p:cNvSpPr txBox="1">
            <a:spLocks/>
          </p:cNvSpPr>
          <p:nvPr/>
        </p:nvSpPr>
        <p:spPr>
          <a:xfrm>
            <a:off x="2639790" y="4195727"/>
            <a:ext cx="4617180" cy="615849"/>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fontScale="92500" lnSpcReduction="10000"/>
          </a:bodyPr>
          <a:lstStyle>
            <a:lvl1pPr marL="0" marR="0" indent="0" algn="l" defTabSz="914400" rtl="0" latinLnBrk="0">
              <a:lnSpc>
                <a:spcPct val="100000"/>
              </a:lnSpc>
              <a:spcBef>
                <a:spcPts val="400"/>
              </a:spcBef>
              <a:spcAft>
                <a:spcPts val="0"/>
              </a:spcAft>
              <a:buClrTx/>
              <a:buSzTx/>
              <a:buFontTx/>
              <a:buNone/>
              <a:tabLst/>
              <a:defRPr sz="2000" b="0" i="0" u="none" strike="noStrike" cap="none" spc="0" baseline="0">
                <a:ln>
                  <a:noFill/>
                </a:ln>
                <a:solidFill>
                  <a:srgbClr val="888888"/>
                </a:solidFill>
                <a:uFillTx/>
                <a:latin typeface="+mj-lt"/>
                <a:ea typeface="+mj-ea"/>
                <a:cs typeface="+mj-cs"/>
                <a:sym typeface="Calibri"/>
              </a:defRPr>
            </a:lvl1pPr>
            <a:lvl2pPr marL="0" marR="0" indent="457200" algn="l" defTabSz="914400" rtl="0" latinLnBrk="0">
              <a:lnSpc>
                <a:spcPct val="100000"/>
              </a:lnSpc>
              <a:spcBef>
                <a:spcPts val="400"/>
              </a:spcBef>
              <a:spcAft>
                <a:spcPts val="0"/>
              </a:spcAft>
              <a:buClrTx/>
              <a:buSzTx/>
              <a:buFontTx/>
              <a:buNone/>
              <a:tabLst/>
              <a:defRPr sz="2000" b="0" i="0" u="none" strike="noStrike" cap="none" spc="0" baseline="0">
                <a:ln>
                  <a:noFill/>
                </a:ln>
                <a:solidFill>
                  <a:srgbClr val="888888"/>
                </a:solidFill>
                <a:uFillTx/>
                <a:latin typeface="+mj-lt"/>
                <a:ea typeface="+mj-ea"/>
                <a:cs typeface="+mj-cs"/>
                <a:sym typeface="Calibri"/>
              </a:defRPr>
            </a:lvl2pPr>
            <a:lvl3pPr marL="0" marR="0" indent="914400" algn="l" defTabSz="914400" rtl="0" latinLnBrk="0">
              <a:lnSpc>
                <a:spcPct val="100000"/>
              </a:lnSpc>
              <a:spcBef>
                <a:spcPts val="400"/>
              </a:spcBef>
              <a:spcAft>
                <a:spcPts val="0"/>
              </a:spcAft>
              <a:buClrTx/>
              <a:buSzTx/>
              <a:buFontTx/>
              <a:buNone/>
              <a:tabLst/>
              <a:defRPr sz="2000" b="0" i="0" u="none" strike="noStrike" cap="none" spc="0" baseline="0">
                <a:ln>
                  <a:noFill/>
                </a:ln>
                <a:solidFill>
                  <a:srgbClr val="888888"/>
                </a:solidFill>
                <a:uFillTx/>
                <a:latin typeface="+mj-lt"/>
                <a:ea typeface="+mj-ea"/>
                <a:cs typeface="+mj-cs"/>
                <a:sym typeface="Calibri"/>
              </a:defRPr>
            </a:lvl3pPr>
            <a:lvl4pPr marL="0" marR="0" indent="1371600" algn="l" defTabSz="914400" rtl="0" latinLnBrk="0">
              <a:lnSpc>
                <a:spcPct val="100000"/>
              </a:lnSpc>
              <a:spcBef>
                <a:spcPts val="400"/>
              </a:spcBef>
              <a:spcAft>
                <a:spcPts val="0"/>
              </a:spcAft>
              <a:buClrTx/>
              <a:buSzTx/>
              <a:buFontTx/>
              <a:buNone/>
              <a:tabLst/>
              <a:defRPr sz="2000" b="0" i="0" u="none" strike="noStrike" cap="none" spc="0" baseline="0">
                <a:ln>
                  <a:noFill/>
                </a:ln>
                <a:solidFill>
                  <a:srgbClr val="888888"/>
                </a:solidFill>
                <a:uFillTx/>
                <a:latin typeface="+mj-lt"/>
                <a:ea typeface="+mj-ea"/>
                <a:cs typeface="+mj-cs"/>
                <a:sym typeface="Calibri"/>
              </a:defRPr>
            </a:lvl4pPr>
            <a:lvl5pPr marL="0" marR="0" indent="1828800" algn="l" defTabSz="914400" rtl="0" latinLnBrk="0">
              <a:lnSpc>
                <a:spcPct val="100000"/>
              </a:lnSpc>
              <a:spcBef>
                <a:spcPts val="400"/>
              </a:spcBef>
              <a:spcAft>
                <a:spcPts val="0"/>
              </a:spcAft>
              <a:buClrTx/>
              <a:buSzTx/>
              <a:buFontTx/>
              <a:buNone/>
              <a:tabLst/>
              <a:defRPr sz="2000" b="0" i="0" u="none" strike="noStrike" cap="none" spc="0" baseline="0">
                <a:ln>
                  <a:noFill/>
                </a:ln>
                <a:solidFill>
                  <a:srgbClr val="888888"/>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hangingPunct="1"/>
            <a:r>
              <a:rPr lang="en-GB" dirty="0">
                <a:solidFill>
                  <a:schemeClr val="tx1"/>
                </a:solidFill>
                <a:latin typeface="Comic Sans MS" panose="030F0702030302020204" pitchFamily="66" charset="0"/>
              </a:rPr>
              <a:t>Underline the most important words in this piece of text:</a:t>
            </a:r>
          </a:p>
        </p:txBody>
      </p:sp>
      <p:pic>
        <p:nvPicPr>
          <p:cNvPr id="4" name="Picture 3"/>
          <p:cNvPicPr>
            <a:picLocks noChangeAspect="1"/>
          </p:cNvPicPr>
          <p:nvPr/>
        </p:nvPicPr>
        <p:blipFill>
          <a:blip r:embed="rId4"/>
          <a:stretch>
            <a:fillRect/>
          </a:stretch>
        </p:blipFill>
        <p:spPr>
          <a:xfrm>
            <a:off x="3065752" y="5029648"/>
            <a:ext cx="4191218" cy="1613837"/>
          </a:xfrm>
          <a:prstGeom prst="rect">
            <a:avLst/>
          </a:prstGeom>
        </p:spPr>
      </p:pic>
    </p:spTree>
    <p:extLst>
      <p:ext uri="{BB962C8B-B14F-4D97-AF65-F5344CB8AC3E}">
        <p14:creationId xmlns:p14="http://schemas.microsoft.com/office/powerpoint/2010/main" val="25142828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latin typeface="Kristen ITC" panose="03050502040202030202" pitchFamily="66" charset="0"/>
              </a:rPr>
              <a:t>Prosody </a:t>
            </a:r>
            <a:endParaRPr lang="en-GB" b="1" u="sng" dirty="0">
              <a:latin typeface="Kristen ITC" panose="03050502040202030202" pitchFamily="66" charset="0"/>
            </a:endParaRPr>
          </a:p>
        </p:txBody>
      </p:sp>
      <p:pic>
        <p:nvPicPr>
          <p:cNvPr id="4" name="Picture 3"/>
          <p:cNvPicPr>
            <a:picLocks noChangeAspect="1"/>
          </p:cNvPicPr>
          <p:nvPr/>
        </p:nvPicPr>
        <p:blipFill>
          <a:blip r:embed="rId3"/>
          <a:stretch>
            <a:fillRect/>
          </a:stretch>
        </p:blipFill>
        <p:spPr>
          <a:xfrm>
            <a:off x="6850742" y="175261"/>
            <a:ext cx="5182589" cy="3989771"/>
          </a:xfrm>
          <a:prstGeom prst="rect">
            <a:avLst/>
          </a:prstGeom>
        </p:spPr>
      </p:pic>
      <p:sp>
        <p:nvSpPr>
          <p:cNvPr id="5" name="Content Placeholder 4"/>
          <p:cNvSpPr>
            <a:spLocks noGrp="1"/>
          </p:cNvSpPr>
          <p:nvPr>
            <p:ph idx="1"/>
          </p:nvPr>
        </p:nvSpPr>
        <p:spPr/>
        <p:txBody>
          <a:bodyPr/>
          <a:lstStyle/>
          <a:p>
            <a:endParaRPr lang="en-GB" dirty="0"/>
          </a:p>
        </p:txBody>
      </p:sp>
      <p:pic>
        <p:nvPicPr>
          <p:cNvPr id="6" name="Picture 5"/>
          <p:cNvPicPr>
            <a:picLocks noChangeAspect="1"/>
          </p:cNvPicPr>
          <p:nvPr/>
        </p:nvPicPr>
        <p:blipFill>
          <a:blip r:embed="rId4"/>
          <a:stretch>
            <a:fillRect/>
          </a:stretch>
        </p:blipFill>
        <p:spPr>
          <a:xfrm>
            <a:off x="315437" y="1427729"/>
            <a:ext cx="5519964" cy="2229216"/>
          </a:xfrm>
          <a:prstGeom prst="rect">
            <a:avLst/>
          </a:prstGeom>
        </p:spPr>
      </p:pic>
      <p:sp>
        <p:nvSpPr>
          <p:cNvPr id="7" name="Rectangle 6"/>
          <p:cNvSpPr/>
          <p:nvPr/>
        </p:nvSpPr>
        <p:spPr>
          <a:xfrm>
            <a:off x="1251678" y="4299969"/>
            <a:ext cx="11088435" cy="2308324"/>
          </a:xfrm>
          <a:prstGeom prst="rect">
            <a:avLst/>
          </a:prstGeom>
        </p:spPr>
        <p:txBody>
          <a:bodyPr wrap="square">
            <a:spAutoFit/>
          </a:bodyPr>
          <a:lstStyle/>
          <a:p>
            <a:r>
              <a:rPr lang="en-GB" b="1" u="sng" dirty="0">
                <a:latin typeface="Comic Sans MS" panose="030F0702030302020204" pitchFamily="66" charset="0"/>
              </a:rPr>
              <a:t>Strategies for teaching prosody:</a:t>
            </a:r>
          </a:p>
          <a:p>
            <a:pPr marL="285750" indent="-285750">
              <a:buFont typeface="Arial" panose="020B0604020202020204" pitchFamily="34" charset="0"/>
              <a:buChar char="•"/>
            </a:pPr>
            <a:r>
              <a:rPr lang="en-GB" dirty="0">
                <a:latin typeface="Comic Sans MS" panose="030F0702030302020204" pitchFamily="66" charset="0"/>
              </a:rPr>
              <a:t>Model this effectively to children and allow them time to practise. Draw on how important punctuation and the way the text is printed on how we read the text. </a:t>
            </a:r>
          </a:p>
          <a:p>
            <a:pPr marL="285750" indent="-285750">
              <a:buFont typeface="Arial" panose="020B0604020202020204" pitchFamily="34" charset="0"/>
              <a:buChar char="•"/>
            </a:pPr>
            <a:r>
              <a:rPr lang="en-GB" dirty="0">
                <a:latin typeface="Comic Sans MS" panose="030F0702030302020204" pitchFamily="66" charset="0"/>
              </a:rPr>
              <a:t>Pre-tutor the tricky words (the strategy check part.)</a:t>
            </a:r>
          </a:p>
          <a:p>
            <a:pPr marL="285750" indent="-285750">
              <a:buFont typeface="Arial" panose="020B0604020202020204" pitchFamily="34" charset="0"/>
              <a:buChar char="•"/>
            </a:pPr>
            <a:r>
              <a:rPr lang="en-GB" dirty="0">
                <a:latin typeface="Comic Sans MS" panose="030F0702030302020204" pitchFamily="66" charset="0"/>
              </a:rPr>
              <a:t>Use MTYT approach for children to hear a good model and then to have a turn. Echo reading.</a:t>
            </a:r>
          </a:p>
          <a:p>
            <a:pPr marL="285750" indent="-285750">
              <a:buFont typeface="Arial" panose="020B0604020202020204" pitchFamily="34" charset="0"/>
              <a:buChar char="•"/>
            </a:pPr>
            <a:r>
              <a:rPr lang="en-GB" dirty="0">
                <a:latin typeface="Comic Sans MS" panose="030F0702030302020204" pitchFamily="66" charset="0"/>
              </a:rPr>
              <a:t>Children read the book using fluency, teacher listens to children read. Children re-read again if expression isn’t quite right.</a:t>
            </a:r>
          </a:p>
          <a:p>
            <a:pPr marL="285750" indent="-285750">
              <a:buFont typeface="Arial" panose="020B0604020202020204" pitchFamily="34" charset="0"/>
              <a:buChar char="•"/>
            </a:pPr>
            <a:r>
              <a:rPr lang="en-US" dirty="0">
                <a:latin typeface="Comic Sans MS" panose="030F0702030302020204" pitchFamily="66" charset="0"/>
              </a:rPr>
              <a:t>Use of reading volunteer helpers.</a:t>
            </a:r>
            <a:endParaRPr lang="en-GB" dirty="0">
              <a:latin typeface="Comic Sans MS" panose="030F0702030302020204" pitchFamily="66" charset="0"/>
            </a:endParaRPr>
          </a:p>
        </p:txBody>
      </p:sp>
    </p:spTree>
    <p:extLst>
      <p:ext uri="{BB962C8B-B14F-4D97-AF65-F5344CB8AC3E}">
        <p14:creationId xmlns:p14="http://schemas.microsoft.com/office/powerpoint/2010/main" val="3897672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latin typeface="Kristen ITC" panose="03050502040202030202" pitchFamily="66" charset="0"/>
              </a:rPr>
              <a:t>Echo reading</a:t>
            </a:r>
            <a:endParaRPr lang="en-GB" b="1" u="sng" dirty="0">
              <a:latin typeface="Kristen ITC" panose="03050502040202030202" pitchFamily="66" charset="0"/>
            </a:endParaRPr>
          </a:p>
        </p:txBody>
      </p:sp>
      <p:sp>
        <p:nvSpPr>
          <p:cNvPr id="3" name="Content Placeholder 2"/>
          <p:cNvSpPr>
            <a:spLocks noGrp="1"/>
          </p:cNvSpPr>
          <p:nvPr>
            <p:ph idx="1"/>
          </p:nvPr>
        </p:nvSpPr>
        <p:spPr/>
        <p:txBody>
          <a:bodyPr>
            <a:normAutofit/>
          </a:bodyPr>
          <a:lstStyle/>
          <a:p>
            <a:r>
              <a:rPr lang="en-US" sz="4800" dirty="0">
                <a:latin typeface="Kristen ITC" panose="03050502040202030202" pitchFamily="66" charset="0"/>
              </a:rPr>
              <a:t>Use my turn, your turn (MTYT)</a:t>
            </a:r>
          </a:p>
          <a:p>
            <a:r>
              <a:rPr lang="en-US" sz="4800" dirty="0">
                <a:latin typeface="Kristen ITC" panose="03050502040202030202" pitchFamily="66" charset="0"/>
              </a:rPr>
              <a:t>Great way to teach Prosody.</a:t>
            </a:r>
          </a:p>
          <a:p>
            <a:endParaRPr lang="en-US" sz="4800" dirty="0">
              <a:latin typeface="Kristen ITC" panose="03050502040202030202" pitchFamily="66" charset="0"/>
            </a:endParaRPr>
          </a:p>
        </p:txBody>
      </p:sp>
      <p:pic>
        <p:nvPicPr>
          <p:cNvPr id="1026" name="Picture 2" descr="My Turn Your Turn Cards"/>
          <p:cNvPicPr>
            <a:picLocks noChangeAspect="1" noChangeArrowheads="1"/>
          </p:cNvPicPr>
          <p:nvPr/>
        </p:nvPicPr>
        <p:blipFill rotWithShape="1">
          <a:blip r:embed="rId2">
            <a:extLst>
              <a:ext uri="{28A0092B-C50C-407E-A947-70E740481C1C}">
                <a14:useLocalDpi xmlns:a14="http://schemas.microsoft.com/office/drawing/2010/main" val="0"/>
              </a:ext>
            </a:extLst>
          </a:blip>
          <a:srcRect r="13015" b="68448"/>
          <a:stretch/>
        </p:blipFill>
        <p:spPr bwMode="auto">
          <a:xfrm>
            <a:off x="2260148" y="4855175"/>
            <a:ext cx="6898367" cy="200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9870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Promoting reading for pleasure</a:t>
            </a:r>
          </a:p>
        </p:txBody>
      </p:sp>
      <p:sp>
        <p:nvSpPr>
          <p:cNvPr id="3" name="Content Placeholder 2"/>
          <p:cNvSpPr>
            <a:spLocks noGrp="1"/>
          </p:cNvSpPr>
          <p:nvPr>
            <p:ph idx="1"/>
          </p:nvPr>
        </p:nvSpPr>
        <p:spPr/>
        <p:txBody>
          <a:bodyPr/>
          <a:lstStyle/>
          <a:p>
            <a:endParaRPr lang="en-GB"/>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594531" y="1440180"/>
            <a:ext cx="9492615" cy="5417820"/>
          </a:xfrm>
          <a:prstGeom prst="rect">
            <a:avLst/>
          </a:prstGeom>
        </p:spPr>
      </p:pic>
    </p:spTree>
    <p:extLst>
      <p:ext uri="{BB962C8B-B14F-4D97-AF65-F5344CB8AC3E}">
        <p14:creationId xmlns:p14="http://schemas.microsoft.com/office/powerpoint/2010/main" val="15008954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Reading targets</a:t>
            </a:r>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1528762" y="1128451"/>
            <a:ext cx="8910638" cy="5785174"/>
          </a:xfrm>
          <a:prstGeom prst="rect">
            <a:avLst/>
          </a:prstGeom>
        </p:spPr>
      </p:pic>
    </p:spTree>
    <p:extLst>
      <p:ext uri="{BB962C8B-B14F-4D97-AF65-F5344CB8AC3E}">
        <p14:creationId xmlns:p14="http://schemas.microsoft.com/office/powerpoint/2010/main" val="39773575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In writing we use the sentence tricks to help improve our ideas.</a:t>
            </a:r>
          </a:p>
        </p:txBody>
      </p:sp>
      <p:sp>
        <p:nvSpPr>
          <p:cNvPr id="3" name="Content Placeholder 2"/>
          <p:cNvSpPr>
            <a:spLocks noGrp="1"/>
          </p:cNvSpPr>
          <p:nvPr>
            <p:ph idx="1"/>
          </p:nvPr>
        </p:nvSpPr>
        <p:spPr>
          <a:xfrm>
            <a:off x="1251678" y="2286001"/>
            <a:ext cx="6776754" cy="4411416"/>
          </a:xfrm>
        </p:spPr>
        <p:txBody>
          <a:bodyPr/>
          <a:lstStyle/>
          <a:p>
            <a:endParaRPr lang="en-GB" dirty="0"/>
          </a:p>
        </p:txBody>
      </p:sp>
      <p:pic>
        <p:nvPicPr>
          <p:cNvPr id="4" name="Picture 3"/>
          <p:cNvPicPr>
            <a:picLocks noChangeAspect="1"/>
          </p:cNvPicPr>
          <p:nvPr/>
        </p:nvPicPr>
        <p:blipFill>
          <a:blip r:embed="rId3"/>
          <a:stretch>
            <a:fillRect/>
          </a:stretch>
        </p:blipFill>
        <p:spPr>
          <a:xfrm>
            <a:off x="4460504" y="1713934"/>
            <a:ext cx="3263127" cy="4983483"/>
          </a:xfrm>
          <a:prstGeom prst="rect">
            <a:avLst/>
          </a:prstGeom>
        </p:spPr>
      </p:pic>
    </p:spTree>
    <p:extLst>
      <p:ext uri="{BB962C8B-B14F-4D97-AF65-F5344CB8AC3E}">
        <p14:creationId xmlns:p14="http://schemas.microsoft.com/office/powerpoint/2010/main" val="8683603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Writing targets</a:t>
            </a:r>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2376487" y="1128451"/>
            <a:ext cx="7453313" cy="5412406"/>
          </a:xfrm>
          <a:prstGeom prst="rect">
            <a:avLst/>
          </a:prstGeom>
        </p:spPr>
      </p:pic>
    </p:spTree>
    <p:extLst>
      <p:ext uri="{BB962C8B-B14F-4D97-AF65-F5344CB8AC3E}">
        <p14:creationId xmlns:p14="http://schemas.microsoft.com/office/powerpoint/2010/main" val="1926975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E6387-E029-4102-A069-1458BC73D167}"/>
              </a:ext>
            </a:extLst>
          </p:cNvPr>
          <p:cNvSpPr>
            <a:spLocks noGrp="1"/>
          </p:cNvSpPr>
          <p:nvPr>
            <p:ph type="title"/>
          </p:nvPr>
        </p:nvSpPr>
        <p:spPr/>
        <p:txBody>
          <a:bodyPr>
            <a:noAutofit/>
          </a:bodyPr>
          <a:lstStyle/>
          <a:p>
            <a:r>
              <a:rPr lang="en-GB" sz="2800" dirty="0"/>
              <a:t>We have a statutory duty to safeguard pupils. This will mean our Designated Safeguarding Leads may have to have some difficult conversations sometimes.</a:t>
            </a:r>
          </a:p>
        </p:txBody>
      </p:sp>
      <p:sp>
        <p:nvSpPr>
          <p:cNvPr id="3" name="Content Placeholder 2">
            <a:extLst>
              <a:ext uri="{FF2B5EF4-FFF2-40B4-BE49-F238E27FC236}">
                <a16:creationId xmlns:a16="http://schemas.microsoft.com/office/drawing/2014/main" id="{094EB962-1C84-4F8F-BAC8-0BD38726BC4D}"/>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CA457A5F-1D5A-4819-8FD3-200DF3D3BF68}"/>
              </a:ext>
            </a:extLst>
          </p:cNvPr>
          <p:cNvPicPr>
            <a:picLocks noChangeAspect="1"/>
          </p:cNvPicPr>
          <p:nvPr/>
        </p:nvPicPr>
        <p:blipFill>
          <a:blip r:embed="rId2"/>
          <a:stretch>
            <a:fillRect/>
          </a:stretch>
        </p:blipFill>
        <p:spPr>
          <a:xfrm>
            <a:off x="337661" y="2149618"/>
            <a:ext cx="11516677" cy="3461473"/>
          </a:xfrm>
          <a:prstGeom prst="rect">
            <a:avLst/>
          </a:prstGeom>
        </p:spPr>
      </p:pic>
    </p:spTree>
    <p:extLst>
      <p:ext uri="{BB962C8B-B14F-4D97-AF65-F5344CB8AC3E}">
        <p14:creationId xmlns:p14="http://schemas.microsoft.com/office/powerpoint/2010/main" val="5299460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474821" y="281998"/>
            <a:ext cx="6989618" cy="1325563"/>
          </a:xfrm>
        </p:spPr>
        <p:txBody>
          <a:bodyPr>
            <a:normAutofit fontScale="90000"/>
          </a:bodyPr>
          <a:lstStyle/>
          <a:p>
            <a:pPr eaLnBrk="1" hangingPunct="1">
              <a:defRPr/>
            </a:pPr>
            <a:r>
              <a:rPr lang="en-GB" sz="6000" b="1" dirty="0">
                <a:solidFill>
                  <a:srgbClr val="000000"/>
                </a:solidFill>
                <a:latin typeface="Kristen ITC" pitchFamily="66" charset="0"/>
              </a:rPr>
              <a:t>Helping at home</a:t>
            </a:r>
          </a:p>
        </p:txBody>
      </p:sp>
      <p:sp>
        <p:nvSpPr>
          <p:cNvPr id="15363" name="Rectangle 3"/>
          <p:cNvSpPr>
            <a:spLocks noGrp="1" noChangeArrowheads="1"/>
          </p:cNvSpPr>
          <p:nvPr>
            <p:ph idx="1"/>
          </p:nvPr>
        </p:nvSpPr>
        <p:spPr>
          <a:xfrm>
            <a:off x="1313440" y="2092035"/>
            <a:ext cx="6916160" cy="4655127"/>
          </a:xfrm>
        </p:spPr>
        <p:txBody>
          <a:bodyPr>
            <a:normAutofit/>
          </a:bodyPr>
          <a:lstStyle/>
          <a:p>
            <a:pPr marL="0" indent="0" eaLnBrk="1" hangingPunct="1">
              <a:lnSpc>
                <a:spcPct val="90000"/>
              </a:lnSpc>
              <a:buNone/>
              <a:defRPr/>
            </a:pPr>
            <a:r>
              <a:rPr lang="en-GB" altLang="en-US" sz="2400" b="1" dirty="0">
                <a:latin typeface="Kristen ITC" pitchFamily="66" charset="0"/>
              </a:rPr>
              <a:t>Times tables</a:t>
            </a:r>
          </a:p>
          <a:p>
            <a:pPr marL="0" indent="0">
              <a:buNone/>
              <a:defRPr/>
            </a:pPr>
            <a:r>
              <a:rPr lang="en-GB" sz="2400" b="1" dirty="0">
                <a:solidFill>
                  <a:schemeClr val="accent1">
                    <a:lumMod val="50000"/>
                  </a:schemeClr>
                </a:solidFill>
                <a:latin typeface="Kristen ITC" panose="03050502040202030202" pitchFamily="66" charset="0"/>
              </a:rPr>
              <a:t>(2,3,4,5,6,7,8,9,10,11,12)</a:t>
            </a:r>
          </a:p>
          <a:p>
            <a:pPr marL="0" indent="0">
              <a:buNone/>
              <a:defRPr/>
            </a:pPr>
            <a:endParaRPr lang="en-GB" altLang="en-US" sz="2400" b="1" dirty="0">
              <a:solidFill>
                <a:schemeClr val="accent1">
                  <a:lumMod val="50000"/>
                </a:schemeClr>
              </a:solidFill>
              <a:latin typeface="Kristen ITC" panose="03050502040202030202" pitchFamily="66" charset="0"/>
            </a:endParaRPr>
          </a:p>
          <a:p>
            <a:pPr marL="0" indent="0">
              <a:buNone/>
              <a:defRPr/>
            </a:pPr>
            <a:r>
              <a:rPr lang="en-GB" altLang="en-US" sz="2400" b="1" dirty="0">
                <a:solidFill>
                  <a:schemeClr val="accent1">
                    <a:lumMod val="50000"/>
                  </a:schemeClr>
                </a:solidFill>
                <a:latin typeface="Kristen ITC" panose="03050502040202030202" pitchFamily="66" charset="0"/>
              </a:rPr>
              <a:t>Telling the time</a:t>
            </a:r>
          </a:p>
          <a:p>
            <a:pPr marL="0" indent="0">
              <a:buNone/>
              <a:defRPr/>
            </a:pPr>
            <a:endParaRPr lang="en-GB" altLang="en-US" sz="2400" b="1" dirty="0">
              <a:latin typeface="Kristen ITC" pitchFamily="66" charset="0"/>
            </a:endParaRPr>
          </a:p>
          <a:p>
            <a:pPr marL="0" indent="0" eaLnBrk="1" hangingPunct="1">
              <a:lnSpc>
                <a:spcPct val="90000"/>
              </a:lnSpc>
              <a:buClr>
                <a:srgbClr val="FFFFFF"/>
              </a:buClr>
              <a:buNone/>
              <a:defRPr/>
            </a:pPr>
            <a:r>
              <a:rPr lang="en-GB" altLang="en-US" sz="2400" b="1" dirty="0">
                <a:solidFill>
                  <a:schemeClr val="accent1">
                    <a:lumMod val="50000"/>
                  </a:schemeClr>
                </a:solidFill>
                <a:latin typeface="Kristen ITC" pitchFamily="66" charset="0"/>
              </a:rPr>
              <a:t>Reading regularly (written in planner)</a:t>
            </a:r>
          </a:p>
          <a:p>
            <a:pPr marL="0" indent="0" eaLnBrk="1" hangingPunct="1">
              <a:lnSpc>
                <a:spcPct val="90000"/>
              </a:lnSpc>
              <a:buClr>
                <a:srgbClr val="FFFFFF"/>
              </a:buClr>
              <a:buNone/>
              <a:defRPr/>
            </a:pPr>
            <a:endParaRPr lang="en-GB" altLang="en-US" sz="2400" b="1" dirty="0">
              <a:solidFill>
                <a:schemeClr val="accent1">
                  <a:lumMod val="50000"/>
                </a:schemeClr>
              </a:solidFill>
              <a:latin typeface="Kristen ITC" pitchFamily="66" charset="0"/>
            </a:endParaRPr>
          </a:p>
          <a:p>
            <a:pPr marL="0" indent="0" eaLnBrk="1" hangingPunct="1">
              <a:lnSpc>
                <a:spcPct val="90000"/>
              </a:lnSpc>
              <a:buClr>
                <a:srgbClr val="FFFFFF"/>
              </a:buClr>
              <a:buNone/>
              <a:defRPr/>
            </a:pPr>
            <a:r>
              <a:rPr lang="en-GB" altLang="en-US" sz="2400" b="1" dirty="0">
                <a:solidFill>
                  <a:schemeClr val="accent1">
                    <a:lumMod val="50000"/>
                  </a:schemeClr>
                </a:solidFill>
                <a:latin typeface="Kristen ITC" pitchFamily="66" charset="0"/>
              </a:rPr>
              <a:t>Learning spellings </a:t>
            </a:r>
          </a:p>
          <a:p>
            <a:pPr marL="0" indent="0">
              <a:buClr>
                <a:srgbClr val="FFFFFF"/>
              </a:buClr>
              <a:buNone/>
              <a:defRPr/>
            </a:pPr>
            <a:endParaRPr lang="en-GB" altLang="en-US" sz="2000" dirty="0">
              <a:latin typeface="Kristen ITC" pitchFamily="66" charset="0"/>
            </a:endParaRPr>
          </a:p>
        </p:txBody>
      </p:sp>
      <p:pic>
        <p:nvPicPr>
          <p:cNvPr id="49156" name="Picture 5" descr="ANd9GcQmBsZw-YNZ2kDPIlOP_YxB_hy5gu5FkayEZBtGgKC6I7IvkNY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1734" y="3767195"/>
            <a:ext cx="2665411" cy="2809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74037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Whitemoor</a:t>
            </a:r>
            <a:r>
              <a:rPr lang="en-GB" dirty="0"/>
              <a:t> Lakes</a:t>
            </a:r>
          </a:p>
        </p:txBody>
      </p:sp>
      <p:sp>
        <p:nvSpPr>
          <p:cNvPr id="3" name="Content Placeholder 2"/>
          <p:cNvSpPr>
            <a:spLocks noGrp="1"/>
          </p:cNvSpPr>
          <p:nvPr>
            <p:ph idx="1"/>
          </p:nvPr>
        </p:nvSpPr>
        <p:spPr>
          <a:xfrm>
            <a:off x="1251678" y="1349829"/>
            <a:ext cx="4873351" cy="4529763"/>
          </a:xfrm>
        </p:spPr>
        <p:txBody>
          <a:bodyPr>
            <a:normAutofit/>
          </a:bodyPr>
          <a:lstStyle/>
          <a:p>
            <a:r>
              <a:rPr lang="en-US" sz="3600" dirty="0"/>
              <a:t>Residential for two nights. </a:t>
            </a:r>
          </a:p>
          <a:p>
            <a:r>
              <a:rPr lang="en-US" sz="3600" dirty="0"/>
              <a:t>Amazing opportunity for the children. </a:t>
            </a:r>
          </a:p>
          <a:p>
            <a:r>
              <a:rPr lang="en-US" sz="3600" dirty="0"/>
              <a:t>Parent meeting will be later this term. </a:t>
            </a:r>
            <a:endParaRPr lang="en-GB" sz="3600" dirty="0"/>
          </a:p>
        </p:txBody>
      </p:sp>
      <p:pic>
        <p:nvPicPr>
          <p:cNvPr id="2050" name="Picture 2" descr="NAYC Whitemoor Lakes Activity Centre - MEB Design Lt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2071" y="1874517"/>
            <a:ext cx="5090886" cy="3758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6232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895" y="405157"/>
            <a:ext cx="10364451" cy="570203"/>
          </a:xfrm>
        </p:spPr>
        <p:txBody>
          <a:bodyPr>
            <a:noAutofit/>
          </a:bodyPr>
          <a:lstStyle/>
          <a:p>
            <a:pPr algn="ctr"/>
            <a:r>
              <a:rPr lang="en-GB" sz="6600" b="1" u="sng" dirty="0">
                <a:effectLst>
                  <a:outerShdw blurRad="38100" dist="38100" dir="2700000" algn="tl">
                    <a:srgbClr val="000000">
                      <a:alpha val="43137"/>
                    </a:srgbClr>
                  </a:outerShdw>
                </a:effectLst>
              </a:rPr>
              <a:t>The End</a:t>
            </a:r>
          </a:p>
        </p:txBody>
      </p:sp>
      <p:pic>
        <p:nvPicPr>
          <p:cNvPr id="4" name="Picture 3"/>
          <p:cNvPicPr>
            <a:picLocks noChangeAspect="1"/>
          </p:cNvPicPr>
          <p:nvPr/>
        </p:nvPicPr>
        <p:blipFill>
          <a:blip r:embed="rId3"/>
          <a:stretch>
            <a:fillRect/>
          </a:stretch>
        </p:blipFill>
        <p:spPr>
          <a:xfrm>
            <a:off x="9876164" y="4739639"/>
            <a:ext cx="1964216" cy="1964216"/>
          </a:xfrm>
          <a:prstGeom prst="rect">
            <a:avLst/>
          </a:prstGeom>
        </p:spPr>
      </p:pic>
      <p:pic>
        <p:nvPicPr>
          <p:cNvPr id="5" name="Picture 4"/>
          <p:cNvPicPr>
            <a:picLocks noChangeAspect="1"/>
          </p:cNvPicPr>
          <p:nvPr/>
        </p:nvPicPr>
        <p:blipFill>
          <a:blip r:embed="rId4"/>
          <a:stretch>
            <a:fillRect/>
          </a:stretch>
        </p:blipFill>
        <p:spPr>
          <a:xfrm>
            <a:off x="7711914" y="4711915"/>
            <a:ext cx="2011179" cy="2019665"/>
          </a:xfrm>
          <a:prstGeom prst="rect">
            <a:avLst/>
          </a:prstGeom>
        </p:spPr>
      </p:pic>
      <p:sp>
        <p:nvSpPr>
          <p:cNvPr id="6" name="Content Placeholder 5"/>
          <p:cNvSpPr>
            <a:spLocks noGrp="1"/>
          </p:cNvSpPr>
          <p:nvPr>
            <p:ph idx="1"/>
          </p:nvPr>
        </p:nvSpPr>
        <p:spPr/>
        <p:txBody>
          <a:bodyPr>
            <a:normAutofit/>
          </a:bodyPr>
          <a:lstStyle/>
          <a:p>
            <a:pPr marL="0" indent="0" algn="ctr">
              <a:buNone/>
            </a:pPr>
            <a:r>
              <a:rPr lang="en-US" sz="6000" dirty="0"/>
              <a:t>Any questions please ask!</a:t>
            </a:r>
            <a:endParaRPr lang="en-GB" sz="6000" dirty="0"/>
          </a:p>
        </p:txBody>
      </p:sp>
    </p:spTree>
    <p:extLst>
      <p:ext uri="{BB962C8B-B14F-4D97-AF65-F5344CB8AC3E}">
        <p14:creationId xmlns:p14="http://schemas.microsoft.com/office/powerpoint/2010/main" val="3487678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7F49E-3E62-45F2-A31F-29AFE9B0E0A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A3E6D85-1419-4C2A-9520-EC2BC46AE71C}"/>
              </a:ext>
            </a:extLst>
          </p:cNvPr>
          <p:cNvSpPr>
            <a:spLocks noGrp="1"/>
          </p:cNvSpPr>
          <p:nvPr>
            <p:ph idx="1"/>
          </p:nvPr>
        </p:nvSpPr>
        <p:spPr>
          <a:xfrm>
            <a:off x="838200" y="5320145"/>
            <a:ext cx="10515600" cy="856818"/>
          </a:xfrm>
        </p:spPr>
        <p:txBody>
          <a:bodyPr/>
          <a:lstStyle/>
          <a:p>
            <a:pPr marL="0" indent="0">
              <a:buNone/>
            </a:pPr>
            <a:r>
              <a:rPr lang="en-GB" dirty="0"/>
              <a:t>You can email </a:t>
            </a:r>
            <a:r>
              <a:rPr lang="en-GB" dirty="0">
                <a:hlinkClick r:id="rId2"/>
              </a:rPr>
              <a:t>safeguarding@coton-in-the-elms.derbyshire.sch.uk</a:t>
            </a:r>
            <a:r>
              <a:rPr lang="en-GB" dirty="0"/>
              <a:t> </a:t>
            </a:r>
          </a:p>
          <a:p>
            <a:pPr marL="0" indent="0">
              <a:buNone/>
            </a:pPr>
            <a:endParaRPr lang="en-GB" dirty="0"/>
          </a:p>
        </p:txBody>
      </p:sp>
      <p:pic>
        <p:nvPicPr>
          <p:cNvPr id="4" name="Picture 3">
            <a:extLst>
              <a:ext uri="{FF2B5EF4-FFF2-40B4-BE49-F238E27FC236}">
                <a16:creationId xmlns:a16="http://schemas.microsoft.com/office/drawing/2014/main" id="{0B4D1144-EA75-4A85-A62A-9B4A0CFE871F}"/>
              </a:ext>
            </a:extLst>
          </p:cNvPr>
          <p:cNvPicPr>
            <a:picLocks noChangeAspect="1"/>
          </p:cNvPicPr>
          <p:nvPr/>
        </p:nvPicPr>
        <p:blipFill>
          <a:blip r:embed="rId3"/>
          <a:stretch>
            <a:fillRect/>
          </a:stretch>
        </p:blipFill>
        <p:spPr>
          <a:xfrm>
            <a:off x="838200" y="0"/>
            <a:ext cx="8955405" cy="4744907"/>
          </a:xfrm>
          <a:prstGeom prst="rect">
            <a:avLst/>
          </a:prstGeom>
        </p:spPr>
      </p:pic>
    </p:spTree>
    <p:extLst>
      <p:ext uri="{BB962C8B-B14F-4D97-AF65-F5344CB8AC3E}">
        <p14:creationId xmlns:p14="http://schemas.microsoft.com/office/powerpoint/2010/main" val="751866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5F98-3F00-4292-A235-C621593805DC}"/>
              </a:ext>
            </a:extLst>
          </p:cNvPr>
          <p:cNvSpPr>
            <a:spLocks noGrp="1"/>
          </p:cNvSpPr>
          <p:nvPr>
            <p:ph type="ctrTitle"/>
          </p:nvPr>
        </p:nvSpPr>
        <p:spPr>
          <a:xfrm>
            <a:off x="8180637" y="4218807"/>
            <a:ext cx="3760277" cy="2431362"/>
          </a:xfrm>
          <a:ln w="28575">
            <a:solidFill>
              <a:srgbClr val="002060"/>
            </a:solidFill>
          </a:ln>
        </p:spPr>
        <p:txBody>
          <a:bodyPr>
            <a:noAutofit/>
          </a:bodyPr>
          <a:lstStyle/>
          <a:p>
            <a:r>
              <a:rPr lang="en-GB" sz="2800" dirty="0"/>
              <a:t>All staff are trained in recognising signs and symptoms. They also use a ‘dummy’ </a:t>
            </a:r>
            <a:r>
              <a:rPr lang="en-GB" sz="2800" dirty="0" err="1"/>
              <a:t>Epipen</a:t>
            </a:r>
            <a:r>
              <a:rPr lang="en-GB" sz="2800" dirty="0"/>
              <a:t> to practise what it is like to administer the adrenalin</a:t>
            </a:r>
          </a:p>
        </p:txBody>
      </p:sp>
      <p:pic>
        <p:nvPicPr>
          <p:cNvPr id="4" name="Picture 3">
            <a:extLst>
              <a:ext uri="{FF2B5EF4-FFF2-40B4-BE49-F238E27FC236}">
                <a16:creationId xmlns:a16="http://schemas.microsoft.com/office/drawing/2014/main" id="{1F79D12F-9BCB-4F7A-9C4B-36734B1197FD}"/>
              </a:ext>
            </a:extLst>
          </p:cNvPr>
          <p:cNvPicPr>
            <a:picLocks noChangeAspect="1"/>
          </p:cNvPicPr>
          <p:nvPr/>
        </p:nvPicPr>
        <p:blipFill>
          <a:blip r:embed="rId2"/>
          <a:stretch>
            <a:fillRect/>
          </a:stretch>
        </p:blipFill>
        <p:spPr>
          <a:xfrm>
            <a:off x="138309" y="1089328"/>
            <a:ext cx="3585809" cy="1682232"/>
          </a:xfrm>
          <a:prstGeom prst="rect">
            <a:avLst/>
          </a:prstGeom>
        </p:spPr>
      </p:pic>
      <p:pic>
        <p:nvPicPr>
          <p:cNvPr id="5" name="Picture 4">
            <a:extLst>
              <a:ext uri="{FF2B5EF4-FFF2-40B4-BE49-F238E27FC236}">
                <a16:creationId xmlns:a16="http://schemas.microsoft.com/office/drawing/2014/main" id="{C5CBB824-EE4F-4715-8DFB-1027DB2647FF}"/>
              </a:ext>
            </a:extLst>
          </p:cNvPr>
          <p:cNvPicPr>
            <a:picLocks noChangeAspect="1"/>
          </p:cNvPicPr>
          <p:nvPr/>
        </p:nvPicPr>
        <p:blipFill>
          <a:blip r:embed="rId3"/>
          <a:stretch>
            <a:fillRect/>
          </a:stretch>
        </p:blipFill>
        <p:spPr>
          <a:xfrm>
            <a:off x="0" y="97457"/>
            <a:ext cx="3164541" cy="991871"/>
          </a:xfrm>
          <a:prstGeom prst="rect">
            <a:avLst/>
          </a:prstGeom>
        </p:spPr>
      </p:pic>
      <p:sp>
        <p:nvSpPr>
          <p:cNvPr id="6" name="TextBox 5">
            <a:extLst>
              <a:ext uri="{FF2B5EF4-FFF2-40B4-BE49-F238E27FC236}">
                <a16:creationId xmlns:a16="http://schemas.microsoft.com/office/drawing/2014/main" id="{5D7C28F2-15EA-40D0-B11B-59F4F256C69F}"/>
              </a:ext>
            </a:extLst>
          </p:cNvPr>
          <p:cNvSpPr txBox="1"/>
          <p:nvPr/>
        </p:nvSpPr>
        <p:spPr>
          <a:xfrm>
            <a:off x="8970980" y="207832"/>
            <a:ext cx="2969934" cy="1815882"/>
          </a:xfrm>
          <a:prstGeom prst="rect">
            <a:avLst/>
          </a:prstGeom>
          <a:solidFill>
            <a:srgbClr val="FF0000"/>
          </a:solidFill>
        </p:spPr>
        <p:txBody>
          <a:bodyPr wrap="square" rtlCol="0">
            <a:spAutoFit/>
          </a:bodyPr>
          <a:lstStyle/>
          <a:p>
            <a:pPr algn="ctr"/>
            <a:r>
              <a:rPr lang="en-GB" sz="2800" dirty="0"/>
              <a:t>Every school class is likely to have at least one pupil with allergies. </a:t>
            </a:r>
          </a:p>
        </p:txBody>
      </p:sp>
      <p:sp>
        <p:nvSpPr>
          <p:cNvPr id="7" name="Rectangle 6">
            <a:extLst>
              <a:ext uri="{FF2B5EF4-FFF2-40B4-BE49-F238E27FC236}">
                <a16:creationId xmlns:a16="http://schemas.microsoft.com/office/drawing/2014/main" id="{4215D9BB-B210-480C-B874-5E2F305981CA}"/>
              </a:ext>
            </a:extLst>
          </p:cNvPr>
          <p:cNvSpPr/>
          <p:nvPr/>
        </p:nvSpPr>
        <p:spPr>
          <a:xfrm>
            <a:off x="138309" y="2868706"/>
            <a:ext cx="3384820" cy="3970318"/>
          </a:xfrm>
          <a:prstGeom prst="rect">
            <a:avLst/>
          </a:prstGeom>
          <a:ln w="28575">
            <a:solidFill>
              <a:srgbClr val="7030A0"/>
            </a:solidFill>
          </a:ln>
        </p:spPr>
        <p:txBody>
          <a:bodyPr wrap="square">
            <a:spAutoFit/>
          </a:bodyPr>
          <a:lstStyle/>
          <a:p>
            <a:r>
              <a:rPr lang="en-GB" b="0" i="0" dirty="0">
                <a:solidFill>
                  <a:srgbClr val="484848"/>
                </a:solidFill>
                <a:effectLst/>
                <a:latin typeface="Open Sans"/>
              </a:rPr>
              <a:t>The most serious allergic reaction (anaphylaxis) usually </a:t>
            </a:r>
            <a:r>
              <a:rPr lang="en-GB" b="1" i="0" dirty="0">
                <a:solidFill>
                  <a:srgbClr val="484848"/>
                </a:solidFill>
                <a:effectLst/>
                <a:latin typeface="Open Sans"/>
              </a:rPr>
              <a:t>begins within minutes </a:t>
            </a:r>
            <a:r>
              <a:rPr lang="en-GB" b="0" i="0" dirty="0">
                <a:solidFill>
                  <a:srgbClr val="484848"/>
                </a:solidFill>
                <a:effectLst/>
                <a:latin typeface="Open Sans"/>
              </a:rPr>
              <a:t>and is </a:t>
            </a:r>
            <a:r>
              <a:rPr lang="en-GB" b="1" i="0" dirty="0">
                <a:solidFill>
                  <a:srgbClr val="484848"/>
                </a:solidFill>
                <a:effectLst/>
                <a:latin typeface="Open Sans"/>
              </a:rPr>
              <a:t>potentially life-threatening. </a:t>
            </a:r>
            <a:r>
              <a:rPr lang="en-GB" b="0" i="0" dirty="0">
                <a:solidFill>
                  <a:srgbClr val="484848"/>
                </a:solidFill>
                <a:effectLst/>
                <a:latin typeface="Open Sans"/>
              </a:rPr>
              <a:t>Unfortunately, there have been cases of fatal anaphylaxis happening when a child is at school. Lessons learnt from these tragic cases emphasise the need for all </a:t>
            </a:r>
            <a:r>
              <a:rPr lang="en-GB" b="1" i="1" dirty="0">
                <a:solidFill>
                  <a:srgbClr val="484848"/>
                </a:solidFill>
                <a:effectLst/>
                <a:latin typeface="Open Sans"/>
              </a:rPr>
              <a:t>school staff to be able to recognise the signs of an allergic reaction and have the confidence to manage this.</a:t>
            </a:r>
            <a:endParaRPr lang="en-GB" b="1" i="1" dirty="0"/>
          </a:p>
        </p:txBody>
      </p:sp>
      <p:pic>
        <p:nvPicPr>
          <p:cNvPr id="8" name="Picture 7">
            <a:extLst>
              <a:ext uri="{FF2B5EF4-FFF2-40B4-BE49-F238E27FC236}">
                <a16:creationId xmlns:a16="http://schemas.microsoft.com/office/drawing/2014/main" id="{C3FF8747-B20F-4427-B102-5A86592F3596}"/>
              </a:ext>
            </a:extLst>
          </p:cNvPr>
          <p:cNvPicPr>
            <a:picLocks noChangeAspect="1"/>
          </p:cNvPicPr>
          <p:nvPr/>
        </p:nvPicPr>
        <p:blipFill>
          <a:blip r:embed="rId4"/>
          <a:stretch>
            <a:fillRect/>
          </a:stretch>
        </p:blipFill>
        <p:spPr>
          <a:xfrm>
            <a:off x="8645559" y="2082288"/>
            <a:ext cx="3142955" cy="2110840"/>
          </a:xfrm>
          <a:prstGeom prst="rect">
            <a:avLst/>
          </a:prstGeom>
        </p:spPr>
      </p:pic>
      <p:pic>
        <p:nvPicPr>
          <p:cNvPr id="10" name="Picture 9">
            <a:extLst>
              <a:ext uri="{FF2B5EF4-FFF2-40B4-BE49-F238E27FC236}">
                <a16:creationId xmlns:a16="http://schemas.microsoft.com/office/drawing/2014/main" id="{28529A16-BEDB-4D80-8463-DAB2F2B1D894}"/>
              </a:ext>
            </a:extLst>
          </p:cNvPr>
          <p:cNvPicPr>
            <a:picLocks noChangeAspect="1"/>
          </p:cNvPicPr>
          <p:nvPr/>
        </p:nvPicPr>
        <p:blipFill>
          <a:blip r:embed="rId5"/>
          <a:stretch>
            <a:fillRect/>
          </a:stretch>
        </p:blipFill>
        <p:spPr>
          <a:xfrm>
            <a:off x="3736609" y="3628336"/>
            <a:ext cx="1817034" cy="2027096"/>
          </a:xfrm>
          <a:prstGeom prst="rect">
            <a:avLst/>
          </a:prstGeom>
        </p:spPr>
      </p:pic>
      <p:sp>
        <p:nvSpPr>
          <p:cNvPr id="11" name="Heart 10">
            <a:extLst>
              <a:ext uri="{FF2B5EF4-FFF2-40B4-BE49-F238E27FC236}">
                <a16:creationId xmlns:a16="http://schemas.microsoft.com/office/drawing/2014/main" id="{AD496CD6-B8D9-4819-9282-5F6996D7D47B}"/>
              </a:ext>
            </a:extLst>
          </p:cNvPr>
          <p:cNvSpPr/>
          <p:nvPr/>
        </p:nvSpPr>
        <p:spPr>
          <a:xfrm>
            <a:off x="3721032" y="0"/>
            <a:ext cx="5249948" cy="4422181"/>
          </a:xfrm>
          <a:prstGeom prst="hear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n w="0"/>
                <a:solidFill>
                  <a:schemeClr val="tx1"/>
                </a:solidFill>
                <a:effectLst>
                  <a:outerShdw blurRad="38100" dist="19050" dir="2700000" algn="tl" rotWithShape="0">
                    <a:schemeClr val="dk1">
                      <a:alpha val="40000"/>
                    </a:schemeClr>
                  </a:outerShdw>
                </a:effectLst>
              </a:rPr>
              <a:t>We have 2 pupils currently who have allergies to nuts or egg. We politely ask for you to refrain from bringing in products that contain these allergens.</a:t>
            </a:r>
          </a:p>
        </p:txBody>
      </p:sp>
      <p:pic>
        <p:nvPicPr>
          <p:cNvPr id="12" name="Picture 11">
            <a:extLst>
              <a:ext uri="{FF2B5EF4-FFF2-40B4-BE49-F238E27FC236}">
                <a16:creationId xmlns:a16="http://schemas.microsoft.com/office/drawing/2014/main" id="{CA31511E-BFE3-4DA6-B8DA-32F8CE3D4ECF}"/>
              </a:ext>
            </a:extLst>
          </p:cNvPr>
          <p:cNvPicPr>
            <a:picLocks noChangeAspect="1"/>
          </p:cNvPicPr>
          <p:nvPr/>
        </p:nvPicPr>
        <p:blipFill>
          <a:blip r:embed="rId6"/>
          <a:stretch>
            <a:fillRect/>
          </a:stretch>
        </p:blipFill>
        <p:spPr>
          <a:xfrm>
            <a:off x="4945280" y="5026968"/>
            <a:ext cx="2301439" cy="1623201"/>
          </a:xfrm>
          <a:prstGeom prst="rect">
            <a:avLst/>
          </a:prstGeom>
        </p:spPr>
      </p:pic>
      <p:pic>
        <p:nvPicPr>
          <p:cNvPr id="13" name="Picture 12">
            <a:extLst>
              <a:ext uri="{FF2B5EF4-FFF2-40B4-BE49-F238E27FC236}">
                <a16:creationId xmlns:a16="http://schemas.microsoft.com/office/drawing/2014/main" id="{3F979F1B-9CAC-4ECA-997D-ECAF089D35D7}"/>
              </a:ext>
            </a:extLst>
          </p:cNvPr>
          <p:cNvPicPr>
            <a:picLocks noChangeAspect="1"/>
          </p:cNvPicPr>
          <p:nvPr/>
        </p:nvPicPr>
        <p:blipFill>
          <a:blip r:embed="rId7"/>
          <a:stretch>
            <a:fillRect/>
          </a:stretch>
        </p:blipFill>
        <p:spPr>
          <a:xfrm>
            <a:off x="3736609" y="5541929"/>
            <a:ext cx="1143099" cy="1188823"/>
          </a:xfrm>
          <a:prstGeom prst="rect">
            <a:avLst/>
          </a:prstGeom>
        </p:spPr>
      </p:pic>
      <p:pic>
        <p:nvPicPr>
          <p:cNvPr id="14" name="Picture 13">
            <a:extLst>
              <a:ext uri="{FF2B5EF4-FFF2-40B4-BE49-F238E27FC236}">
                <a16:creationId xmlns:a16="http://schemas.microsoft.com/office/drawing/2014/main" id="{F444951B-499B-45FC-A834-7D2667459B23}"/>
              </a:ext>
            </a:extLst>
          </p:cNvPr>
          <p:cNvPicPr>
            <a:picLocks noChangeAspect="1"/>
          </p:cNvPicPr>
          <p:nvPr/>
        </p:nvPicPr>
        <p:blipFill>
          <a:blip r:embed="rId8"/>
          <a:stretch>
            <a:fillRect/>
          </a:stretch>
        </p:blipFill>
        <p:spPr>
          <a:xfrm>
            <a:off x="5767123" y="3799588"/>
            <a:ext cx="2263336" cy="1501270"/>
          </a:xfrm>
          <a:prstGeom prst="rect">
            <a:avLst/>
          </a:prstGeom>
        </p:spPr>
      </p:pic>
    </p:spTree>
    <p:extLst>
      <p:ext uri="{BB962C8B-B14F-4D97-AF65-F5344CB8AC3E}">
        <p14:creationId xmlns:p14="http://schemas.microsoft.com/office/powerpoint/2010/main" val="3975864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92D6B-4050-4424-82D6-31577EFF4DCC}"/>
              </a:ext>
            </a:extLst>
          </p:cNvPr>
          <p:cNvSpPr>
            <a:spLocks noGrp="1"/>
          </p:cNvSpPr>
          <p:nvPr>
            <p:ph type="title"/>
          </p:nvPr>
        </p:nvSpPr>
        <p:spPr>
          <a:xfrm>
            <a:off x="3854824" y="175576"/>
            <a:ext cx="7498976" cy="632453"/>
          </a:xfrm>
        </p:spPr>
        <p:txBody>
          <a:bodyPr>
            <a:noAutofit/>
          </a:bodyPr>
          <a:lstStyle/>
          <a:p>
            <a:r>
              <a:rPr lang="en-GB" sz="2800" dirty="0">
                <a:hlinkClick r:id="rId3"/>
              </a:rPr>
              <a:t>Parents: Supporting Young People Online (Leaflets) | </a:t>
            </a:r>
            <a:r>
              <a:rPr lang="en-GB" sz="2800" dirty="0" err="1">
                <a:hlinkClick r:id="rId3"/>
              </a:rPr>
              <a:t>Childnet</a:t>
            </a:r>
            <a:endParaRPr lang="en-GB" sz="2800" dirty="0"/>
          </a:p>
        </p:txBody>
      </p:sp>
      <p:sp>
        <p:nvSpPr>
          <p:cNvPr id="3" name="Content Placeholder 2">
            <a:extLst>
              <a:ext uri="{FF2B5EF4-FFF2-40B4-BE49-F238E27FC236}">
                <a16:creationId xmlns:a16="http://schemas.microsoft.com/office/drawing/2014/main" id="{EDCD17F6-8466-45F4-8427-D8D2FCED9ED5}"/>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3DD1FC58-11C2-405A-80DE-E28F626A74E8}"/>
              </a:ext>
            </a:extLst>
          </p:cNvPr>
          <p:cNvPicPr>
            <a:picLocks noChangeAspect="1"/>
          </p:cNvPicPr>
          <p:nvPr/>
        </p:nvPicPr>
        <p:blipFill>
          <a:blip r:embed="rId4"/>
          <a:stretch>
            <a:fillRect/>
          </a:stretch>
        </p:blipFill>
        <p:spPr>
          <a:xfrm>
            <a:off x="1730188" y="997578"/>
            <a:ext cx="10208160" cy="5685160"/>
          </a:xfrm>
          <a:prstGeom prst="rect">
            <a:avLst/>
          </a:prstGeom>
        </p:spPr>
      </p:pic>
      <p:pic>
        <p:nvPicPr>
          <p:cNvPr id="5" name="Picture 4">
            <a:extLst>
              <a:ext uri="{FF2B5EF4-FFF2-40B4-BE49-F238E27FC236}">
                <a16:creationId xmlns:a16="http://schemas.microsoft.com/office/drawing/2014/main" id="{0F3B5638-73D4-4EB1-93B0-B1CFBC926A25}"/>
              </a:ext>
            </a:extLst>
          </p:cNvPr>
          <p:cNvPicPr>
            <a:picLocks noChangeAspect="1"/>
          </p:cNvPicPr>
          <p:nvPr/>
        </p:nvPicPr>
        <p:blipFill>
          <a:blip r:embed="rId5"/>
          <a:stretch>
            <a:fillRect/>
          </a:stretch>
        </p:blipFill>
        <p:spPr>
          <a:xfrm>
            <a:off x="128543" y="68265"/>
            <a:ext cx="3582845" cy="1000287"/>
          </a:xfrm>
          <a:prstGeom prst="rect">
            <a:avLst/>
          </a:prstGeom>
        </p:spPr>
      </p:pic>
    </p:spTree>
    <p:extLst>
      <p:ext uri="{BB962C8B-B14F-4D97-AF65-F5344CB8AC3E}">
        <p14:creationId xmlns:p14="http://schemas.microsoft.com/office/powerpoint/2010/main" val="1315245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48A3F-B95D-482A-9884-9BB37A261F2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DDFCD15-6759-4542-A9FD-2F814007AF62}"/>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1669BC74-FDBF-40A9-B941-1543D892B47E}"/>
              </a:ext>
            </a:extLst>
          </p:cNvPr>
          <p:cNvPicPr>
            <a:picLocks noChangeAspect="1"/>
          </p:cNvPicPr>
          <p:nvPr/>
        </p:nvPicPr>
        <p:blipFill>
          <a:blip r:embed="rId2"/>
          <a:stretch>
            <a:fillRect/>
          </a:stretch>
        </p:blipFill>
        <p:spPr>
          <a:xfrm>
            <a:off x="5008278" y="136578"/>
            <a:ext cx="6980525" cy="6721422"/>
          </a:xfrm>
          <a:prstGeom prst="rect">
            <a:avLst/>
          </a:prstGeom>
        </p:spPr>
      </p:pic>
      <p:pic>
        <p:nvPicPr>
          <p:cNvPr id="5" name="Picture 4">
            <a:extLst>
              <a:ext uri="{FF2B5EF4-FFF2-40B4-BE49-F238E27FC236}">
                <a16:creationId xmlns:a16="http://schemas.microsoft.com/office/drawing/2014/main" id="{D4FADC06-7ABC-4E12-B73B-5816BCEB658F}"/>
              </a:ext>
            </a:extLst>
          </p:cNvPr>
          <p:cNvPicPr>
            <a:picLocks noChangeAspect="1"/>
          </p:cNvPicPr>
          <p:nvPr/>
        </p:nvPicPr>
        <p:blipFill>
          <a:blip r:embed="rId3"/>
          <a:stretch>
            <a:fillRect/>
          </a:stretch>
        </p:blipFill>
        <p:spPr>
          <a:xfrm>
            <a:off x="0" y="68289"/>
            <a:ext cx="4912659" cy="1750237"/>
          </a:xfrm>
          <a:prstGeom prst="rect">
            <a:avLst/>
          </a:prstGeom>
        </p:spPr>
      </p:pic>
    </p:spTree>
    <p:extLst>
      <p:ext uri="{BB962C8B-B14F-4D97-AF65-F5344CB8AC3E}">
        <p14:creationId xmlns:p14="http://schemas.microsoft.com/office/powerpoint/2010/main" val="3144213403"/>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Badge</Template>
  <TotalTime>611</TotalTime>
  <Words>4263</Words>
  <Application>Microsoft Office PowerPoint</Application>
  <PresentationFormat>Widescreen</PresentationFormat>
  <Paragraphs>329</Paragraphs>
  <Slides>52</Slides>
  <Notes>32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52</vt:i4>
      </vt:variant>
    </vt:vector>
  </HeadingPairs>
  <TitlesOfParts>
    <vt:vector size="65" baseType="lpstr">
      <vt:lpstr>Aharoni</vt:lpstr>
      <vt:lpstr>Arial</vt:lpstr>
      <vt:lpstr>Calibri</vt:lpstr>
      <vt:lpstr>Candara</vt:lpstr>
      <vt:lpstr>Comic Sans MS</vt:lpstr>
      <vt:lpstr>Gill Sans MT</vt:lpstr>
      <vt:lpstr>Impact</vt:lpstr>
      <vt:lpstr>Kristen ITC</vt:lpstr>
      <vt:lpstr>Open Sans</vt:lpstr>
      <vt:lpstr>Times New Roman</vt:lpstr>
      <vt:lpstr>Verdana</vt:lpstr>
      <vt:lpstr>Wingdings</vt:lpstr>
      <vt:lpstr>Badge</vt:lpstr>
      <vt:lpstr>Year 4 curriculum workshop</vt:lpstr>
      <vt:lpstr>Year 4 team</vt:lpstr>
      <vt:lpstr>Aim of today’s session:</vt:lpstr>
      <vt:lpstr>PowerPoint Presentation</vt:lpstr>
      <vt:lpstr>We have a statutory duty to safeguard pupils. This will mean our Designated Safeguarding Leads may have to have some difficult conversations sometimes.</vt:lpstr>
      <vt:lpstr>PowerPoint Presentation</vt:lpstr>
      <vt:lpstr>All staff are trained in recognising signs and symptoms. They also use a ‘dummy’ Epipen to practise what it is like to administer the adrenalin</vt:lpstr>
      <vt:lpstr>Parents: Supporting Young People Online (Leaflets) | Childnet</vt:lpstr>
      <vt:lpstr>PowerPoint Presentation</vt:lpstr>
      <vt:lpstr>Personal Information  We always teach the children to never post any personal information anywhere online.  If they want to play a game that needs a username online, try to make sure they use a made up name e.g. Captainfantastic326.  If their photo appears on the school website or around school, it will never be displayed with their full name.</vt:lpstr>
      <vt:lpstr>YouTube   YouTube DO NOT censor their adverts –adverts or video comments may not be appropriate for your child.  When searching, your computer/tablet history will affect their search results.  This may result in inappropriate adverts appearing.  Be aware of what you search for on shared devices.  Create child friendly accounts for YouTube/Google for your children to use.</vt:lpstr>
      <vt:lpstr>What can you do? </vt:lpstr>
      <vt:lpstr>Talk to your child</vt:lpstr>
      <vt:lpstr>CEOP http://www.ceop.police.uk   Think You Know www.thinkuknow.co.uk  Childnet http://www.childnet.com </vt:lpstr>
      <vt:lpstr>Parents: Supporting Young People Online (Leaflets) | Childnet</vt:lpstr>
      <vt:lpstr>PowerPoint Presentation</vt:lpstr>
      <vt:lpstr>Judgements </vt:lpstr>
      <vt:lpstr>  </vt:lpstr>
      <vt:lpstr>CEOP http://www.ceop.police.uk   Think You Know www.thinkuknow.co.uk  Childnet http://www.childnet.com </vt:lpstr>
      <vt:lpstr>Safeguarding leads</vt:lpstr>
      <vt:lpstr>RE and Statutory Inspection of Anglican and Methodist Schools (SIAMS)</vt:lpstr>
      <vt:lpstr>This year we will receive a Section 48 SIAMS inspection</vt:lpstr>
      <vt:lpstr>PowerPoint Presentation</vt:lpstr>
      <vt:lpstr>PowerPoint Presentation</vt:lpstr>
      <vt:lpstr>Music lessons</vt:lpstr>
      <vt:lpstr>Science topics:  sound living things and their habitats animals including humans properties and changes of materials </vt:lpstr>
      <vt:lpstr>planners</vt:lpstr>
      <vt:lpstr>Maths!</vt:lpstr>
      <vt:lpstr>Are we talking the same language?</vt:lpstr>
      <vt:lpstr>PowerPoint Presentation</vt:lpstr>
      <vt:lpstr>Process of learning</vt:lpstr>
      <vt:lpstr>A range of resources</vt:lpstr>
      <vt:lpstr>Multiple representations</vt:lpstr>
      <vt:lpstr>End of year 4 statutory times tables test!</vt:lpstr>
      <vt:lpstr>Maths targets</vt:lpstr>
      <vt:lpstr>Mirodo</vt:lpstr>
      <vt:lpstr>Spellings</vt:lpstr>
      <vt:lpstr>PowerPoint Presentation</vt:lpstr>
      <vt:lpstr>PowerPoint Presentation</vt:lpstr>
      <vt:lpstr>Reading is Key</vt:lpstr>
      <vt:lpstr>Example of tasks to give children to help them later access tests.</vt:lpstr>
      <vt:lpstr>Example of tasks to give children to help them later access tests.</vt:lpstr>
      <vt:lpstr>Example of tasks to give children to help them later access tests.</vt:lpstr>
      <vt:lpstr>Prosody </vt:lpstr>
      <vt:lpstr>Echo reading</vt:lpstr>
      <vt:lpstr>Promoting reading for pleasure</vt:lpstr>
      <vt:lpstr>Reading targets</vt:lpstr>
      <vt:lpstr>In writing we use the sentence tricks to help improve our ideas.</vt:lpstr>
      <vt:lpstr>Writing targets</vt:lpstr>
      <vt:lpstr>Helping at home</vt:lpstr>
      <vt:lpstr>Whitemoor Lakes</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4 curriculum workshop 2016</dc:title>
  <dc:creator>Joseph  MELVILLE</dc:creator>
  <cp:lastModifiedBy>Lisa McIntosh</cp:lastModifiedBy>
  <cp:revision>61</cp:revision>
  <cp:lastPrinted>2019-10-01T10:57:31Z</cp:lastPrinted>
  <dcterms:created xsi:type="dcterms:W3CDTF">2016-11-15T09:06:30Z</dcterms:created>
  <dcterms:modified xsi:type="dcterms:W3CDTF">2023-09-22T13:41:35Z</dcterms:modified>
</cp:coreProperties>
</file>